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6"/>
  </p:notesMasterIdLst>
  <p:sldIdLst>
    <p:sldId id="501" r:id="rId2"/>
    <p:sldId id="500" r:id="rId3"/>
    <p:sldId id="497" r:id="rId4"/>
    <p:sldId id="498" r:id="rId5"/>
    <p:sldId id="499" r:id="rId6"/>
    <p:sldId id="502" r:id="rId7"/>
    <p:sldId id="503" r:id="rId8"/>
    <p:sldId id="504" r:id="rId9"/>
    <p:sldId id="505" r:id="rId10"/>
    <p:sldId id="506" r:id="rId11"/>
    <p:sldId id="507" r:id="rId12"/>
    <p:sldId id="508" r:id="rId13"/>
    <p:sldId id="510" r:id="rId14"/>
    <p:sldId id="509" r:id="rId15"/>
    <p:sldId id="511" r:id="rId16"/>
    <p:sldId id="512" r:id="rId17"/>
    <p:sldId id="513" r:id="rId18"/>
    <p:sldId id="514" r:id="rId19"/>
    <p:sldId id="515" r:id="rId20"/>
    <p:sldId id="523" r:id="rId21"/>
    <p:sldId id="516" r:id="rId22"/>
    <p:sldId id="517" r:id="rId23"/>
    <p:sldId id="518" r:id="rId24"/>
    <p:sldId id="519" r:id="rId25"/>
    <p:sldId id="520" r:id="rId26"/>
    <p:sldId id="482" r:id="rId27"/>
    <p:sldId id="475" r:id="rId28"/>
    <p:sldId id="524" r:id="rId29"/>
    <p:sldId id="525" r:id="rId30"/>
    <p:sldId id="429" r:id="rId31"/>
    <p:sldId id="430" r:id="rId32"/>
    <p:sldId id="431" r:id="rId33"/>
    <p:sldId id="493" r:id="rId34"/>
    <p:sldId id="434" r:id="rId35"/>
    <p:sldId id="461" r:id="rId36"/>
    <p:sldId id="435" r:id="rId37"/>
    <p:sldId id="481" r:id="rId38"/>
    <p:sldId id="522" r:id="rId39"/>
    <p:sldId id="477" r:id="rId40"/>
    <p:sldId id="438" r:id="rId41"/>
    <p:sldId id="526" r:id="rId42"/>
    <p:sldId id="440" r:id="rId43"/>
    <p:sldId id="442" r:id="rId44"/>
    <p:sldId id="480" r:id="rId45"/>
    <p:sldId id="494" r:id="rId46"/>
    <p:sldId id="495" r:id="rId47"/>
    <p:sldId id="449" r:id="rId48"/>
    <p:sldId id="484" r:id="rId49"/>
    <p:sldId id="485" r:id="rId50"/>
    <p:sldId id="446" r:id="rId51"/>
    <p:sldId id="486" r:id="rId52"/>
    <p:sldId id="450" r:id="rId53"/>
    <p:sldId id="451" r:id="rId54"/>
    <p:sldId id="452"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E707"/>
    <a:srgbClr val="FFFF99"/>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4" autoAdjust="0"/>
    <p:restoredTop sz="94803" autoAdjust="0"/>
  </p:normalViewPr>
  <p:slideViewPr>
    <p:cSldViewPr>
      <p:cViewPr varScale="1">
        <p:scale>
          <a:sx n="98" d="100"/>
          <a:sy n="98" d="100"/>
        </p:scale>
        <p:origin x="912" y="90"/>
      </p:cViewPr>
      <p:guideLst>
        <p:guide orient="horz" pos="2160"/>
        <p:guide pos="2880"/>
      </p:guideLst>
    </p:cSldViewPr>
  </p:slideViewPr>
  <p:outlineViewPr>
    <p:cViewPr>
      <p:scale>
        <a:sx n="33" d="100"/>
        <a:sy n="33" d="100"/>
      </p:scale>
      <p:origin x="48" y="26478"/>
    </p:cViewPr>
  </p:outlineViewPr>
  <p:notesTextViewPr>
    <p:cViewPr>
      <p:scale>
        <a:sx n="100" d="100"/>
        <a:sy n="100" d="100"/>
      </p:scale>
      <p:origin x="0" y="0"/>
    </p:cViewPr>
  </p:notesTextViewPr>
  <p:sorterViewPr>
    <p:cViewPr>
      <p:scale>
        <a:sx n="66" d="100"/>
        <a:sy n="66" d="100"/>
      </p:scale>
      <p:origin x="0" y="1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7338020C-29A6-41C5-A679-96A485BDEAEE}" type="datetimeFigureOut">
              <a:rPr lang="en-US"/>
              <a:pPr>
                <a:defRPr/>
              </a:pPr>
              <a:t>11/8/2015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4C4C1DA3-0BC8-4709-BD21-5518969D2230}" type="slidenum">
              <a:rPr lang="en-US"/>
              <a:pPr>
                <a:defRPr/>
              </a:pPr>
              <a:t>‹#›</a:t>
            </a:fld>
            <a:endParaRPr lang="en-US" dirty="0"/>
          </a:p>
        </p:txBody>
      </p:sp>
    </p:spTree>
    <p:extLst>
      <p:ext uri="{BB962C8B-B14F-4D97-AF65-F5344CB8AC3E}">
        <p14:creationId xmlns:p14="http://schemas.microsoft.com/office/powerpoint/2010/main" val="2543846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4C1DA3-0BC8-4709-BD21-5518969D2230}" type="slidenum">
              <a:rPr lang="en-US" smtClean="0"/>
              <a:pPr>
                <a:defRPr/>
              </a:pPr>
              <a:t>1</a:t>
            </a:fld>
            <a:endParaRPr lang="en-US" dirty="0"/>
          </a:p>
        </p:txBody>
      </p:sp>
    </p:spTree>
    <p:extLst>
      <p:ext uri="{BB962C8B-B14F-4D97-AF65-F5344CB8AC3E}">
        <p14:creationId xmlns:p14="http://schemas.microsoft.com/office/powerpoint/2010/main" val="127890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19394A-44DD-482E-BBA8-35542960BB84}" type="slidenum">
              <a:rPr lang="en-US" smtClean="0">
                <a:cs typeface="Arial" charset="0"/>
              </a:rPr>
              <a:pPr/>
              <a:t>8</a:t>
            </a:fld>
            <a:endParaRPr lang="en-US" smtClean="0">
              <a:cs typeface="Arial" charset="0"/>
            </a:endParaRPr>
          </a:p>
        </p:txBody>
      </p:sp>
    </p:spTree>
    <p:extLst>
      <p:ext uri="{BB962C8B-B14F-4D97-AF65-F5344CB8AC3E}">
        <p14:creationId xmlns:p14="http://schemas.microsoft.com/office/powerpoint/2010/main" val="259116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1F291A-C76A-43F8-8BB9-E5DAB58C76C6}" type="slidenum">
              <a:rPr lang="en-US" smtClean="0">
                <a:cs typeface="Arial" charset="0"/>
              </a:rPr>
              <a:pPr/>
              <a:t>10</a:t>
            </a:fld>
            <a:endParaRPr lang="en-US" smtClean="0">
              <a:cs typeface="Arial" charset="0"/>
            </a:endParaRPr>
          </a:p>
        </p:txBody>
      </p:sp>
    </p:spTree>
    <p:extLst>
      <p:ext uri="{BB962C8B-B14F-4D97-AF65-F5344CB8AC3E}">
        <p14:creationId xmlns:p14="http://schemas.microsoft.com/office/powerpoint/2010/main" val="1556268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fld id="{3562EE48-69B9-471E-9221-210655F11759}" type="datetimeFigureOut">
              <a:rPr lang="en-US" smtClean="0"/>
              <a:pPr>
                <a:defRPr/>
              </a:pPr>
              <a:t>11/8/2015</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95D51489-766D-4A6E-A030-11607B3A1BBD}"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32E4EEA-4897-4A83-B0F0-BFEDFDD92A4F}" type="datetimeFigureOut">
              <a:rPr lang="en-US" smtClean="0"/>
              <a:pPr>
                <a:defRPr/>
              </a:pPr>
              <a:t>11/8/2015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F3695C-42EC-426A-8C4B-8A2FF8599C4A}"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C9DB402-3244-48F0-A4F9-BA823719396D}" type="datetimeFigureOut">
              <a:rPr lang="en-US" smtClean="0"/>
              <a:pPr>
                <a:defRPr/>
              </a:pPr>
              <a:t>11/8/2015</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F90A159-6A95-46BF-B842-8377F8F04AB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fld id="{69F6ACEC-DCAA-4C27-AF52-0E3A73662FD1}" type="datetimeFigureOut">
              <a:rPr lang="en-US" smtClean="0"/>
              <a:pPr>
                <a:defRPr/>
              </a:pPr>
              <a:t>11/8/2015</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16CF68-6037-4A71-A56A-E0C7D5954EC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fld id="{D290AAA2-4CA0-41C4-AB0F-11621C1198F5}" type="datetimeFigureOut">
              <a:rPr lang="en-US" smtClean="0"/>
              <a:pPr>
                <a:defRPr/>
              </a:pPr>
              <a:t>11/8/2015</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en-US"/>
          </a:p>
        </p:txBody>
      </p:sp>
      <p:sp>
        <p:nvSpPr>
          <p:cNvPr id="6" name="Slide Number Placeholder 5"/>
          <p:cNvSpPr>
            <a:spLocks noGrp="1"/>
          </p:cNvSpPr>
          <p:nvPr>
            <p:ph type="sldNum" sz="quarter" idx="12"/>
          </p:nvPr>
        </p:nvSpPr>
        <p:spPr>
          <a:xfrm>
            <a:off x="8451056" y="809624"/>
            <a:ext cx="502920" cy="300831"/>
          </a:xfrm>
        </p:spPr>
        <p:txBody>
          <a:bodyPr/>
          <a:lstStyle/>
          <a:p>
            <a:pPr>
              <a:defRPr/>
            </a:pPr>
            <a:fld id="{04833075-1732-4A6B-8CCC-89F15E735876}" type="slidenum">
              <a:rPr lang="en-US" smtClean="0"/>
              <a:pPr>
                <a:defRPr/>
              </a:pPr>
              <a:t>‹#›</a:t>
            </a:fld>
            <a:endParaRPr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fld id="{1464DB98-4620-46BB-AAEF-D1C6AC318F3F}" type="datetimeFigureOut">
              <a:rPr lang="en-US" smtClean="0"/>
              <a:pPr>
                <a:defRPr/>
              </a:pPr>
              <a:t>11/8/2015</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pPr>
              <a:defRPr/>
            </a:pPr>
            <a:endParaRPr lang="en-US"/>
          </a:p>
        </p:txBody>
      </p:sp>
      <p:sp>
        <p:nvSpPr>
          <p:cNvPr id="7" name="Slide Number Placeholder 6"/>
          <p:cNvSpPr>
            <a:spLocks noGrp="1"/>
          </p:cNvSpPr>
          <p:nvPr>
            <p:ph type="sldNum" sz="quarter" idx="12"/>
          </p:nvPr>
        </p:nvSpPr>
        <p:spPr>
          <a:xfrm>
            <a:off x="7589520" y="6480969"/>
            <a:ext cx="502920" cy="301752"/>
          </a:xfrm>
        </p:spPr>
        <p:txBody>
          <a:bodyPr/>
          <a:lstStyle/>
          <a:p>
            <a:pPr>
              <a:defRPr/>
            </a:pPr>
            <a:fld id="{8F3C7603-6470-4863-950D-F3B1BC7B68E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fld id="{D3EC6722-3337-4AC7-AB51-989534C6091B}" type="datetimeFigureOut">
              <a:rPr lang="en-US" smtClean="0"/>
              <a:pPr>
                <a:defRPr/>
              </a:pPr>
              <a:t>11/8/2015</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pPr>
              <a:defRPr/>
            </a:pPr>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AEE0C35E-E68F-443A-96A5-31EFCF964F73}"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95424857-69F8-406F-B867-B2190EF9B9B8}" type="datetimeFigureOut">
              <a:rPr lang="en-US" smtClean="0"/>
              <a:pPr>
                <a:defRPr/>
              </a:pPr>
              <a:t>11/8/2015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55190C4-F534-468F-96F2-DD2DE10BFC57}"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fld id="{9D52D0FF-014E-479B-9429-BF1A84D91015}" type="datetimeFigureOut">
              <a:rPr lang="en-US" smtClean="0"/>
              <a:pPr>
                <a:defRPr/>
              </a:pPr>
              <a:t>11/8/2015</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pPr>
              <a:defRPr/>
            </a:pPr>
            <a:endParaRPr lang="en-US"/>
          </a:p>
        </p:txBody>
      </p:sp>
      <p:sp>
        <p:nvSpPr>
          <p:cNvPr id="4" name="Slide Number Placeholder 3"/>
          <p:cNvSpPr>
            <a:spLocks noGrp="1"/>
          </p:cNvSpPr>
          <p:nvPr>
            <p:ph type="sldNum" sz="quarter" idx="12"/>
          </p:nvPr>
        </p:nvSpPr>
        <p:spPr>
          <a:xfrm>
            <a:off x="7589520" y="6480969"/>
            <a:ext cx="502920" cy="301752"/>
          </a:xfrm>
        </p:spPr>
        <p:txBody>
          <a:bodyPr/>
          <a:lstStyle/>
          <a:p>
            <a:pPr>
              <a:defRPr/>
            </a:pPr>
            <a:fld id="{9C09215F-8AF9-44EB-B94B-013F2F35073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fld id="{0ACB5A84-A3F5-4559-9287-4D742241BE9D}" type="datetimeFigureOut">
              <a:rPr lang="en-US" smtClean="0"/>
              <a:pPr>
                <a:defRPr/>
              </a:pPr>
              <a:t>11/8/2015</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F372A58C-AEB8-42E5-995A-F41E9626B2B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fld id="{C416EBE1-354E-4152-8EE3-EEF2919B8F68}" type="datetimeFigureOut">
              <a:rPr lang="en-US" smtClean="0"/>
              <a:pPr>
                <a:defRPr/>
              </a:pPr>
              <a:t>11/8/2015</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BF2C628E-4D97-4F23-8BBA-AC2D9E47BDB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0BDB1B93-5486-4B39-A995-9132CC3884F6}" type="datetimeFigureOut">
              <a:rPr lang="en-US" smtClean="0"/>
              <a:pPr>
                <a:defRPr/>
              </a:pPr>
              <a:t>11/8/2015</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08527E7A-6616-4EB4-8335-C2E2FD30774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1770"/>
            <a:ext cx="9144000" cy="685073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886200"/>
            <a:ext cx="7239000" cy="2846657"/>
          </a:xfrm>
          <a:prstGeom prst="rect">
            <a:avLst/>
          </a:prstGeom>
        </p:spPr>
      </p:pic>
    </p:spTree>
    <p:extLst>
      <p:ext uri="{BB962C8B-B14F-4D97-AF65-F5344CB8AC3E}">
        <p14:creationId xmlns:p14="http://schemas.microsoft.com/office/powerpoint/2010/main" val="3060826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67494"/>
            <a:ext cx="9144000" cy="1027906"/>
          </a:xfrm>
        </p:spPr>
        <p:txBody>
          <a:bodyPr/>
          <a:lstStyle/>
          <a:p>
            <a:pPr algn="ctr" eaLnBrk="1" hangingPunct="1"/>
            <a:r>
              <a:rPr lang="en-US" dirty="0" smtClean="0">
                <a:solidFill>
                  <a:srgbClr val="37E707"/>
                </a:solidFill>
              </a:rPr>
              <a:t>Biblical Languages</a:t>
            </a:r>
          </a:p>
        </p:txBody>
      </p:sp>
      <p:sp>
        <p:nvSpPr>
          <p:cNvPr id="3" name="Content Placeholder 2"/>
          <p:cNvSpPr>
            <a:spLocks noGrp="1"/>
          </p:cNvSpPr>
          <p:nvPr>
            <p:ph idx="1"/>
          </p:nvPr>
        </p:nvSpPr>
        <p:spPr>
          <a:xfrm>
            <a:off x="304800" y="1295400"/>
            <a:ext cx="8610600" cy="5083175"/>
          </a:xfrm>
        </p:spPr>
        <p:txBody>
          <a:bodyPr>
            <a:normAutofit/>
          </a:bodyPr>
          <a:lstStyle/>
          <a:p>
            <a:pPr marL="609600" indent="-609600" eaLnBrk="1" fontAlgn="auto" hangingPunct="1">
              <a:lnSpc>
                <a:spcPct val="80000"/>
              </a:lnSpc>
              <a:spcAft>
                <a:spcPts val="0"/>
              </a:spcAft>
              <a:buClr>
                <a:srgbClr val="37E707"/>
              </a:buClr>
              <a:buFont typeface="Wingdings" pitchFamily="2" charset="2"/>
              <a:buChar char="§"/>
              <a:defRPr/>
            </a:pPr>
            <a:r>
              <a:rPr lang="en-US" sz="2800" dirty="0" smtClean="0">
                <a:cs typeface="Arial" pitchFamily="34" charset="0"/>
              </a:rPr>
              <a:t>Old Testament written in Hebrew </a:t>
            </a:r>
          </a:p>
          <a:p>
            <a:pPr marL="609600" indent="-609600" eaLnBrk="1" fontAlgn="auto" hangingPunct="1">
              <a:lnSpc>
                <a:spcPct val="80000"/>
              </a:lnSpc>
              <a:spcAft>
                <a:spcPts val="0"/>
              </a:spcAft>
              <a:buClr>
                <a:srgbClr val="37E707"/>
              </a:buClr>
              <a:buFont typeface="Wingdings" pitchFamily="2" charset="2"/>
              <a:buChar char="§"/>
              <a:defRPr/>
            </a:pPr>
            <a:r>
              <a:rPr lang="en-US" sz="2800" dirty="0" smtClean="0">
                <a:cs typeface="Arial" pitchFamily="34" charset="0"/>
              </a:rPr>
              <a:t>New Testament  written in Greek</a:t>
            </a:r>
          </a:p>
          <a:p>
            <a:pPr marL="609600" indent="-609600" eaLnBrk="1" fontAlgn="auto" hangingPunct="1">
              <a:lnSpc>
                <a:spcPct val="80000"/>
              </a:lnSpc>
              <a:spcAft>
                <a:spcPts val="0"/>
              </a:spcAft>
              <a:buClr>
                <a:srgbClr val="37E707"/>
              </a:buClr>
              <a:buFont typeface="Wingdings" pitchFamily="2" charset="2"/>
              <a:buChar char="§"/>
              <a:defRPr/>
            </a:pPr>
            <a:r>
              <a:rPr lang="en-US" sz="2800" dirty="0" smtClean="0">
                <a:cs typeface="Arial" pitchFamily="34" charset="0"/>
              </a:rPr>
              <a:t>English limited when compared to Greek </a:t>
            </a:r>
          </a:p>
          <a:p>
            <a:pPr marL="609600" indent="-609600" eaLnBrk="1" fontAlgn="auto" hangingPunct="1">
              <a:lnSpc>
                <a:spcPct val="80000"/>
              </a:lnSpc>
              <a:spcAft>
                <a:spcPts val="0"/>
              </a:spcAft>
              <a:buClr>
                <a:srgbClr val="37E707"/>
              </a:buClr>
              <a:buFont typeface="Wingdings" pitchFamily="2" charset="2"/>
              <a:buChar char="§"/>
              <a:defRPr/>
            </a:pPr>
            <a:r>
              <a:rPr lang="en-US" sz="2800" dirty="0" smtClean="0">
                <a:cs typeface="Arial" pitchFamily="34" charset="0"/>
              </a:rPr>
              <a:t>Example “Love”</a:t>
            </a:r>
          </a:p>
          <a:p>
            <a:pPr marL="609600" indent="-609600" eaLnBrk="1" fontAlgn="auto" hangingPunct="1">
              <a:lnSpc>
                <a:spcPct val="80000"/>
              </a:lnSpc>
              <a:spcAft>
                <a:spcPts val="0"/>
              </a:spcAft>
              <a:buClr>
                <a:srgbClr val="215968"/>
              </a:buClr>
              <a:buFont typeface="Wingdings" pitchFamily="2" charset="2"/>
              <a:buChar char="v"/>
              <a:defRPr/>
            </a:pPr>
            <a:endParaRPr lang="en-US" dirty="0" smtClean="0">
              <a:latin typeface="Arial" pitchFamily="34" charset="0"/>
              <a:cs typeface="Arial" pitchFamily="34" charset="0"/>
            </a:endParaRPr>
          </a:p>
        </p:txBody>
      </p:sp>
      <p:graphicFrame>
        <p:nvGraphicFramePr>
          <p:cNvPr id="6" name="Table 5"/>
          <p:cNvGraphicFramePr>
            <a:graphicFrameLocks noGrp="1"/>
          </p:cNvGraphicFramePr>
          <p:nvPr>
            <p:extLst/>
          </p:nvPr>
        </p:nvGraphicFramePr>
        <p:xfrm>
          <a:off x="18143" y="3576829"/>
          <a:ext cx="9144000" cy="3281171"/>
        </p:xfrm>
        <a:graphic>
          <a:graphicData uri="http://schemas.openxmlformats.org/drawingml/2006/table">
            <a:tbl>
              <a:tblPr firstRow="1" bandRow="1">
                <a:tableStyleId>{D7AC3CCA-C797-4891-BE02-D94E43425B78}</a:tableStyleId>
              </a:tblPr>
              <a:tblGrid>
                <a:gridCol w="3765176"/>
                <a:gridCol w="5378824"/>
              </a:tblGrid>
              <a:tr h="730661">
                <a:tc>
                  <a:txBody>
                    <a:bodyPr/>
                    <a:lstStyle/>
                    <a:p>
                      <a:pPr algn="ctr"/>
                      <a:r>
                        <a:rPr lang="en-US" sz="2400" b="1" dirty="0" smtClean="0"/>
                        <a:t> Greek Words</a:t>
                      </a:r>
                      <a:r>
                        <a:rPr lang="en-US" sz="2400" b="1" baseline="0" dirty="0" smtClean="0"/>
                        <a:t> For Love</a:t>
                      </a:r>
                      <a:endParaRPr lang="en-US" sz="2400" b="1" dirty="0"/>
                    </a:p>
                  </a:txBody>
                  <a:tcPr/>
                </a:tc>
                <a:tc>
                  <a:txBody>
                    <a:bodyPr/>
                    <a:lstStyle/>
                    <a:p>
                      <a:pPr algn="ctr"/>
                      <a:r>
                        <a:rPr lang="en-US" sz="2400" dirty="0" smtClean="0"/>
                        <a:t>Meaning</a:t>
                      </a:r>
                      <a:endParaRPr lang="en-US" sz="2400" dirty="0"/>
                    </a:p>
                  </a:txBody>
                  <a:tcPr/>
                </a:tc>
              </a:tr>
              <a:tr h="534430">
                <a:tc>
                  <a:txBody>
                    <a:bodyPr/>
                    <a:lstStyle/>
                    <a:p>
                      <a:pPr algn="ctr"/>
                      <a:r>
                        <a:rPr lang="en-US" sz="2400" dirty="0" smtClean="0"/>
                        <a:t>AGAPE</a:t>
                      </a:r>
                      <a:endParaRPr lang="en-US" sz="2400" dirty="0"/>
                    </a:p>
                  </a:txBody>
                  <a:tcPr/>
                </a:tc>
                <a:tc>
                  <a:txBody>
                    <a:bodyPr/>
                    <a:lstStyle/>
                    <a:p>
                      <a:pPr algn="ctr"/>
                      <a:r>
                        <a:rPr lang="en-US" sz="2400" dirty="0" smtClean="0"/>
                        <a:t>God’s unselfish love – John</a:t>
                      </a:r>
                      <a:r>
                        <a:rPr lang="en-US" sz="2400" baseline="0" dirty="0" smtClean="0"/>
                        <a:t> 3:16</a:t>
                      </a:r>
                      <a:endParaRPr lang="en-US" sz="2400" dirty="0"/>
                    </a:p>
                  </a:txBody>
                  <a:tcPr/>
                </a:tc>
              </a:tr>
              <a:tr h="504020">
                <a:tc>
                  <a:txBody>
                    <a:bodyPr/>
                    <a:lstStyle/>
                    <a:p>
                      <a:pPr algn="ctr"/>
                      <a:r>
                        <a:rPr lang="en-US" sz="2400" dirty="0" smtClean="0"/>
                        <a:t>PHILIA</a:t>
                      </a:r>
                      <a:endParaRPr lang="en-US" sz="2400" dirty="0"/>
                    </a:p>
                  </a:txBody>
                  <a:tcPr/>
                </a:tc>
                <a:tc>
                  <a:txBody>
                    <a:bodyPr/>
                    <a:lstStyle/>
                    <a:p>
                      <a:pPr algn="ctr"/>
                      <a:r>
                        <a:rPr lang="en-US" sz="2400" dirty="0" smtClean="0"/>
                        <a:t>Friendship</a:t>
                      </a:r>
                      <a:endParaRPr lang="en-US" sz="2400" dirty="0"/>
                    </a:p>
                  </a:txBody>
                  <a:tcPr/>
                </a:tc>
              </a:tr>
              <a:tr h="504020">
                <a:tc>
                  <a:txBody>
                    <a:bodyPr/>
                    <a:lstStyle/>
                    <a:p>
                      <a:pPr algn="ctr"/>
                      <a:r>
                        <a:rPr lang="en-US" sz="2400" dirty="0" smtClean="0"/>
                        <a:t>EROS</a:t>
                      </a:r>
                      <a:endParaRPr lang="en-US" sz="2400" dirty="0"/>
                    </a:p>
                  </a:txBody>
                  <a:tcPr/>
                </a:tc>
                <a:tc>
                  <a:txBody>
                    <a:bodyPr/>
                    <a:lstStyle/>
                    <a:p>
                      <a:pPr algn="ctr"/>
                      <a:r>
                        <a:rPr lang="en-US" sz="2400" dirty="0" smtClean="0"/>
                        <a:t>Sexual</a:t>
                      </a:r>
                      <a:r>
                        <a:rPr lang="en-US" sz="2400" baseline="0" dirty="0" smtClean="0"/>
                        <a:t> / Sensual Love</a:t>
                      </a:r>
                      <a:endParaRPr lang="en-US" sz="2400" dirty="0"/>
                    </a:p>
                  </a:txBody>
                  <a:tcPr/>
                </a:tc>
              </a:tr>
              <a:tr h="504020">
                <a:tc>
                  <a:txBody>
                    <a:bodyPr/>
                    <a:lstStyle/>
                    <a:p>
                      <a:pPr algn="ctr"/>
                      <a:r>
                        <a:rPr lang="en-US" sz="2400" dirty="0" smtClean="0"/>
                        <a:t>STORGE</a:t>
                      </a:r>
                      <a:endParaRPr lang="en-US" sz="2400" dirty="0"/>
                    </a:p>
                  </a:txBody>
                  <a:tcPr/>
                </a:tc>
                <a:tc>
                  <a:txBody>
                    <a:bodyPr/>
                    <a:lstStyle/>
                    <a:p>
                      <a:pPr algn="ctr"/>
                      <a:r>
                        <a:rPr lang="en-US" sz="2400" dirty="0" smtClean="0"/>
                        <a:t>Parental</a:t>
                      </a:r>
                      <a:r>
                        <a:rPr lang="en-US" sz="2400" baseline="0" dirty="0" smtClean="0"/>
                        <a:t> Love</a:t>
                      </a:r>
                      <a:endParaRPr lang="en-US" sz="2400" dirty="0"/>
                    </a:p>
                  </a:txBody>
                  <a:tcPr/>
                </a:tc>
              </a:tr>
              <a:tr h="504020">
                <a:tc>
                  <a:txBody>
                    <a:bodyPr/>
                    <a:lstStyle/>
                    <a:p>
                      <a:pPr algn="ctr"/>
                      <a:r>
                        <a:rPr lang="en-US" sz="2400" dirty="0" smtClean="0"/>
                        <a:t>THELEMA</a:t>
                      </a:r>
                      <a:endParaRPr lang="en-US" sz="2400" dirty="0"/>
                    </a:p>
                  </a:txBody>
                  <a:tcPr/>
                </a:tc>
                <a:tc>
                  <a:txBody>
                    <a:bodyPr/>
                    <a:lstStyle/>
                    <a:p>
                      <a:pPr algn="ctr"/>
                      <a:r>
                        <a:rPr lang="en-US" sz="2400" dirty="0" smtClean="0"/>
                        <a:t>Desiring</a:t>
                      </a:r>
                      <a:r>
                        <a:rPr lang="en-US" sz="2400" baseline="0" dirty="0" smtClean="0"/>
                        <a:t> Something</a:t>
                      </a:r>
                      <a:endParaRPr lang="en-US" sz="2400" dirty="0"/>
                    </a:p>
                  </a:txBody>
                  <a:tcPr/>
                </a:tc>
              </a:tr>
            </a:tbl>
          </a:graphicData>
        </a:graphic>
      </p:graphicFrame>
    </p:spTree>
    <p:extLst>
      <p:ext uri="{BB962C8B-B14F-4D97-AF65-F5344CB8AC3E}">
        <p14:creationId xmlns:p14="http://schemas.microsoft.com/office/powerpoint/2010/main" val="46930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0"/>
            <a:ext cx="8991600" cy="762000"/>
          </a:xfrm>
        </p:spPr>
        <p:txBody>
          <a:bodyPr>
            <a:normAutofit/>
          </a:bodyPr>
          <a:lstStyle/>
          <a:p>
            <a:pPr algn="ctr" eaLnBrk="1" fontAlgn="auto" hangingPunct="1">
              <a:spcAft>
                <a:spcPts val="0"/>
              </a:spcAft>
              <a:defRPr/>
            </a:pPr>
            <a:r>
              <a:rPr lang="en-US" dirty="0" smtClean="0">
                <a:solidFill>
                  <a:srgbClr val="37E707"/>
                </a:solidFill>
              </a:rPr>
              <a:t>Bible Translations</a:t>
            </a:r>
            <a:r>
              <a:rPr lang="en-US" dirty="0" smtClean="0">
                <a:solidFill>
                  <a:schemeClr val="accent3">
                    <a:shade val="75000"/>
                  </a:schemeClr>
                </a:solidFill>
              </a:rPr>
              <a:t>	</a:t>
            </a:r>
          </a:p>
        </p:txBody>
      </p:sp>
      <p:graphicFrame>
        <p:nvGraphicFramePr>
          <p:cNvPr id="7209" name="Group 41"/>
          <p:cNvGraphicFramePr>
            <a:graphicFrameLocks noGrp="1"/>
          </p:cNvGraphicFramePr>
          <p:nvPr>
            <p:ph idx="4294967295"/>
            <p:extLst>
              <p:ext uri="{D42A27DB-BD31-4B8C-83A1-F6EECF244321}">
                <p14:modId xmlns:p14="http://schemas.microsoft.com/office/powerpoint/2010/main" val="778686165"/>
              </p:ext>
            </p:extLst>
          </p:nvPr>
        </p:nvGraphicFramePr>
        <p:xfrm>
          <a:off x="0" y="838199"/>
          <a:ext cx="9144000" cy="6019802"/>
        </p:xfrm>
        <a:graphic>
          <a:graphicData uri="http://schemas.openxmlformats.org/drawingml/2006/table">
            <a:tbl>
              <a:tblPr/>
              <a:tblGrid>
                <a:gridCol w="2960541"/>
                <a:gridCol w="6183459"/>
              </a:tblGrid>
              <a:tr h="2130834">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KJV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King James Version (1611)</a:t>
                      </a:r>
                    </a:p>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Even though KJV was translated from original manuscripts certain words can be confusing in the translation because English has changed</a:t>
                      </a:r>
                    </a:p>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(Comfort = Strengthen)</a:t>
                      </a:r>
                    </a:p>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(Suffer = Let)</a:t>
                      </a:r>
                      <a:b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br>
                      <a:r>
                        <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(Prevent = Precede)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E7D1"/>
                    </a:solidFill>
                  </a:tcPr>
                </a:tc>
              </a:tr>
              <a:tr h="816773">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AMP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defRPr/>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Amplified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75281">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NASB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New American Standard Bible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72387">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NIV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New International Version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r h="775281">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LIV/NLT (Paraphrase)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defRPr/>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Living Bible/New Living Translation</a:t>
                      </a:r>
                    </a:p>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endParaRPr kumimoji="0" lang="en-US" sz="1800" b="0" i="0" u="none" strike="noStrike" cap="none" normalizeH="0" baseline="0" dirty="0" smtClean="0">
                        <a:ln>
                          <a:noFill/>
                        </a:ln>
                        <a:solidFill>
                          <a:srgbClr val="000000"/>
                        </a:solidFill>
                        <a:effectLst>
                          <a:outerShdw blurRad="38100" dist="38100" dir="2700000" algn="tl">
                            <a:srgbClr val="FFFFFF"/>
                          </a:outerShdw>
                        </a:effectLst>
                        <a:latin typeface="Tahom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tr>
              <a:tr h="749246">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TMB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65000"/>
                        <a:buFontTx/>
                        <a:buNone/>
                        <a:tabLst/>
                      </a:pPr>
                      <a:r>
                        <a:rPr kumimoji="0" lang="en-US" sz="1800" b="1" i="0" u="none" strike="noStrike" cap="none" normalizeH="0" baseline="0" dirty="0" smtClean="0">
                          <a:ln>
                            <a:noFill/>
                          </a:ln>
                          <a:solidFill>
                            <a:srgbClr val="000000"/>
                          </a:solidFill>
                          <a:effectLst>
                            <a:outerShdw blurRad="38100" dist="38100" dir="2700000" algn="tl">
                              <a:srgbClr val="FFFFFF"/>
                            </a:outerShdw>
                          </a:effectLst>
                          <a:latin typeface="Tahoma" pitchFamily="34" charset="0"/>
                        </a:rPr>
                        <a:t>The Message Bible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tr>
            </a:tbl>
          </a:graphicData>
        </a:graphic>
      </p:graphicFrame>
    </p:spTree>
    <p:extLst>
      <p:ext uri="{BB962C8B-B14F-4D97-AF65-F5344CB8AC3E}">
        <p14:creationId xmlns:p14="http://schemas.microsoft.com/office/powerpoint/2010/main" val="2072645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pPr algn="ctr" eaLnBrk="1" fontAlgn="auto" hangingPunct="1">
              <a:spcAft>
                <a:spcPts val="0"/>
              </a:spcAft>
              <a:defRPr/>
            </a:pPr>
            <a:r>
              <a:rPr lang="en-US" sz="4000" dirty="0" smtClean="0">
                <a:solidFill>
                  <a:srgbClr val="37E707"/>
                </a:solidFill>
                <a:latin typeface="Arial" pitchFamily="34" charset="0"/>
                <a:cs typeface="Arial" pitchFamily="34" charset="0"/>
              </a:rPr>
              <a:t>Eisegesis vs Exegesis</a:t>
            </a:r>
            <a:endParaRPr lang="en-US" sz="4000" dirty="0">
              <a:solidFill>
                <a:srgbClr val="FFFF99"/>
              </a:solidFill>
              <a:latin typeface="Arial" pitchFamily="34" charset="0"/>
              <a:cs typeface="Arial" pitchFamily="34" charset="0"/>
            </a:endParaRPr>
          </a:p>
        </p:txBody>
      </p:sp>
      <p:sp>
        <p:nvSpPr>
          <p:cNvPr id="3" name="Content Placeholder 2"/>
          <p:cNvSpPr>
            <a:spLocks noGrp="1"/>
          </p:cNvSpPr>
          <p:nvPr>
            <p:ph idx="1"/>
          </p:nvPr>
        </p:nvSpPr>
        <p:spPr>
          <a:xfrm>
            <a:off x="301625" y="1371600"/>
            <a:ext cx="8613775" cy="4953000"/>
          </a:xfrm>
        </p:spPr>
        <p:txBody>
          <a:bodyPr/>
          <a:lstStyle/>
          <a:p>
            <a:pPr marL="0" indent="0" algn="ctr" eaLnBrk="1" hangingPunct="1">
              <a:buNone/>
            </a:pPr>
            <a:r>
              <a:rPr lang="en-US" sz="2800" b="1" dirty="0" smtClean="0">
                <a:solidFill>
                  <a:srgbClr val="FFFF99"/>
                </a:solidFill>
                <a:latin typeface="+mj-lt"/>
                <a:cs typeface="Arial" pitchFamily="34" charset="0"/>
              </a:rPr>
              <a:t>Eisegesis</a:t>
            </a:r>
            <a:r>
              <a:rPr lang="en-US" sz="2800" dirty="0" smtClean="0">
                <a:latin typeface="+mj-lt"/>
                <a:cs typeface="Arial" pitchFamily="34" charset="0"/>
              </a:rPr>
              <a:t> can take </a:t>
            </a:r>
            <a:r>
              <a:rPr lang="en-US" sz="2800" dirty="0">
                <a:latin typeface="+mj-lt"/>
                <a:cs typeface="Arial" pitchFamily="34" charset="0"/>
              </a:rPr>
              <a:t>a verse out of context without  examining the historical time, setting, intention of the author and original language of a particular scripture or passage</a:t>
            </a:r>
            <a:r>
              <a:rPr lang="en-US" sz="2800" dirty="0" smtClean="0">
                <a:latin typeface="+mj-lt"/>
                <a:cs typeface="Arial" pitchFamily="34" charset="0"/>
              </a:rPr>
              <a:t>. (proof-texting)</a:t>
            </a:r>
            <a:endParaRPr lang="en-US" sz="2800" dirty="0">
              <a:latin typeface="+mj-lt"/>
              <a:cs typeface="Arial" pitchFamily="34" charset="0"/>
            </a:endParaRPr>
          </a:p>
          <a:p>
            <a:pPr marL="0" indent="0" algn="ctr" eaLnBrk="1" hangingPunct="1">
              <a:buNone/>
            </a:pPr>
            <a:endParaRPr lang="en-US" sz="2800" b="1" dirty="0" smtClean="0">
              <a:latin typeface="+mj-lt"/>
              <a:cs typeface="Arial" pitchFamily="34" charset="0"/>
            </a:endParaRPr>
          </a:p>
          <a:p>
            <a:pPr marL="0" indent="0" algn="ctr" eaLnBrk="1" hangingPunct="1">
              <a:buNone/>
            </a:pPr>
            <a:r>
              <a:rPr lang="en-US" sz="2800" b="1" dirty="0" smtClean="0">
                <a:solidFill>
                  <a:srgbClr val="FFFF99"/>
                </a:solidFill>
                <a:latin typeface="+mj-lt"/>
                <a:cs typeface="Arial" pitchFamily="34" charset="0"/>
              </a:rPr>
              <a:t>Exegesis </a:t>
            </a:r>
            <a:r>
              <a:rPr lang="en-US" sz="2800" dirty="0" smtClean="0">
                <a:latin typeface="+mj-lt"/>
                <a:ea typeface="Verdana" pitchFamily="34" charset="0"/>
                <a:cs typeface="Arial" pitchFamily="34" charset="0"/>
              </a:rPr>
              <a:t>is </a:t>
            </a:r>
            <a:r>
              <a:rPr lang="en-US" sz="2800" dirty="0">
                <a:latin typeface="+mj-lt"/>
                <a:ea typeface="Verdana" pitchFamily="34" charset="0"/>
                <a:cs typeface="Arial" pitchFamily="34" charset="0"/>
              </a:rPr>
              <a:t>the proper way to interpret Scripture. It is important to look at </a:t>
            </a:r>
            <a:r>
              <a:rPr lang="en-US" sz="2800" dirty="0" smtClean="0">
                <a:latin typeface="+mj-lt"/>
                <a:ea typeface="Verdana" pitchFamily="34" charset="0"/>
                <a:cs typeface="Arial" pitchFamily="34" charset="0"/>
              </a:rPr>
              <a:t>the </a:t>
            </a:r>
            <a:r>
              <a:rPr lang="en-US" sz="2800" dirty="0">
                <a:latin typeface="+mj-lt"/>
                <a:ea typeface="Verdana" pitchFamily="34" charset="0"/>
                <a:cs typeface="Arial" pitchFamily="34" charset="0"/>
              </a:rPr>
              <a:t>Bible as a whole entity and not just arbitrarily pick isolated verses.</a:t>
            </a:r>
          </a:p>
          <a:p>
            <a:pPr eaLnBrk="1" hangingPunct="1">
              <a:buFont typeface="Wingdings" pitchFamily="2" charset="2"/>
              <a:buChar char="Ø"/>
            </a:pPr>
            <a:endParaRPr lang="en-US" sz="2800" dirty="0">
              <a:latin typeface="Arial" pitchFamily="34" charset="0"/>
              <a:cs typeface="Arial" pitchFamily="34" charset="0"/>
            </a:endParaRPr>
          </a:p>
          <a:p>
            <a:pPr eaLnBrk="1" hangingPunct="1">
              <a:buFont typeface="Wingdings 2" pitchFamily="18" charset="2"/>
              <a:buNone/>
            </a:pPr>
            <a:endParaRPr lang="en-US" sz="2800" dirty="0" smtClean="0"/>
          </a:p>
          <a:p>
            <a:pPr eaLnBrk="1" hangingPunct="1"/>
            <a:endParaRPr lang="en-US" dirty="0" smtClean="0"/>
          </a:p>
        </p:txBody>
      </p:sp>
    </p:spTree>
    <p:extLst>
      <p:ext uri="{BB962C8B-B14F-4D97-AF65-F5344CB8AC3E}">
        <p14:creationId xmlns:p14="http://schemas.microsoft.com/office/powerpoint/2010/main" val="1281960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smtClean="0">
                <a:solidFill>
                  <a:srgbClr val="37E707"/>
                </a:solidFill>
                <a:cs typeface="Arial" pitchFamily="34" charset="0"/>
              </a:rPr>
              <a:t>Interpreting The Bible Through Exegesis</a:t>
            </a:r>
            <a:endParaRPr lang="en-US" sz="4000" dirty="0">
              <a:solidFill>
                <a:srgbClr val="FFFF99"/>
              </a:solidFill>
            </a:endParaRPr>
          </a:p>
        </p:txBody>
      </p:sp>
      <p:sp>
        <p:nvSpPr>
          <p:cNvPr id="3" name="Content Placeholder 2"/>
          <p:cNvSpPr>
            <a:spLocks noGrp="1"/>
          </p:cNvSpPr>
          <p:nvPr>
            <p:ph idx="1"/>
          </p:nvPr>
        </p:nvSpPr>
        <p:spPr>
          <a:xfrm>
            <a:off x="533400" y="1524000"/>
            <a:ext cx="8153400" cy="4953000"/>
          </a:xfrm>
        </p:spPr>
        <p:txBody>
          <a:bodyPr>
            <a:normAutofit/>
          </a:bodyPr>
          <a:lstStyle/>
          <a:p>
            <a:pPr marL="274320" indent="-274320" eaLnBrk="1" fontAlgn="auto" hangingPunct="1">
              <a:lnSpc>
                <a:spcPct val="80000"/>
              </a:lnSpc>
              <a:spcAft>
                <a:spcPts val="0"/>
              </a:spcAft>
              <a:buClr>
                <a:srgbClr val="FFFF99"/>
              </a:buClr>
              <a:buFont typeface="Wingdings 2"/>
              <a:buChar char=""/>
              <a:defRPr/>
            </a:pPr>
            <a:endParaRPr lang="en-US" dirty="0" smtClean="0">
              <a:latin typeface="Arial" pitchFamily="34" charset="0"/>
              <a:ea typeface="Verdana" pitchFamily="34" charset="0"/>
              <a:cs typeface="Arial" pitchFamily="34" charset="0"/>
            </a:endParaRPr>
          </a:p>
          <a:p>
            <a:pPr marL="64008" indent="0" algn="ctr" eaLnBrk="1" fontAlgn="auto" hangingPunct="1">
              <a:lnSpc>
                <a:spcPct val="80000"/>
              </a:lnSpc>
              <a:spcAft>
                <a:spcPts val="0"/>
              </a:spcAft>
              <a:buClr>
                <a:schemeClr val="accent4"/>
              </a:buClr>
              <a:buNone/>
              <a:defRPr/>
            </a:pPr>
            <a:r>
              <a:rPr lang="en-US" sz="2800" dirty="0" smtClean="0">
                <a:ea typeface="Verdana" pitchFamily="34" charset="0"/>
                <a:cs typeface="Arial" pitchFamily="34" charset="0"/>
              </a:rPr>
              <a:t>There are </a:t>
            </a:r>
            <a:r>
              <a:rPr lang="en-US" sz="2800" dirty="0" smtClean="0">
                <a:solidFill>
                  <a:srgbClr val="FFFF00"/>
                </a:solidFill>
                <a:ea typeface="Verdana" pitchFamily="34" charset="0"/>
                <a:cs typeface="Arial" pitchFamily="34" charset="0"/>
              </a:rPr>
              <a:t>4 Criteria </a:t>
            </a:r>
            <a:r>
              <a:rPr lang="en-US" sz="2800" dirty="0" smtClean="0">
                <a:ea typeface="Verdana" pitchFamily="34" charset="0"/>
                <a:cs typeface="Arial" pitchFamily="34" charset="0"/>
              </a:rPr>
              <a:t>we must always consider to properly exegete Scripture.</a:t>
            </a:r>
          </a:p>
          <a:p>
            <a:pPr marL="274320" indent="-274320" eaLnBrk="1" fontAlgn="auto" hangingPunct="1">
              <a:lnSpc>
                <a:spcPct val="80000"/>
              </a:lnSpc>
              <a:spcAft>
                <a:spcPts val="0"/>
              </a:spcAft>
              <a:buClrTx/>
              <a:buFont typeface="Wingdings 2"/>
              <a:buNone/>
              <a:defRPr/>
            </a:pPr>
            <a:endParaRPr lang="en-US" sz="2800" b="1" dirty="0" smtClean="0">
              <a:ea typeface="Verdana" pitchFamily="34" charset="0"/>
              <a:cs typeface="Arial" pitchFamily="34" charset="0"/>
            </a:endParaRPr>
          </a:p>
          <a:p>
            <a:pPr marL="582930" indent="-514350" eaLnBrk="1" fontAlgn="auto" hangingPunct="1">
              <a:lnSpc>
                <a:spcPct val="80000"/>
              </a:lnSpc>
              <a:spcAft>
                <a:spcPts val="0"/>
              </a:spcAft>
              <a:buClrTx/>
              <a:buFont typeface="+mj-lt"/>
              <a:buAutoNum type="arabicPeriod"/>
              <a:defRPr/>
            </a:pPr>
            <a:r>
              <a:rPr lang="en-US" sz="2800" i="1" dirty="0" smtClean="0">
                <a:cs typeface="Arial" pitchFamily="34" charset="0"/>
              </a:rPr>
              <a:t>Culture during the time Scripture written.</a:t>
            </a:r>
          </a:p>
          <a:p>
            <a:pPr marL="582930" indent="-514350" eaLnBrk="1" fontAlgn="auto" hangingPunct="1">
              <a:lnSpc>
                <a:spcPct val="80000"/>
              </a:lnSpc>
              <a:spcAft>
                <a:spcPts val="0"/>
              </a:spcAft>
              <a:buClrTx/>
              <a:buFont typeface="+mj-lt"/>
              <a:buAutoNum type="arabicPeriod"/>
              <a:defRPr/>
            </a:pPr>
            <a:r>
              <a:rPr lang="en-US" sz="2800" i="1" dirty="0" smtClean="0">
                <a:cs typeface="Arial" pitchFamily="34" charset="0"/>
              </a:rPr>
              <a:t>Circumstances during the time of writing.</a:t>
            </a:r>
          </a:p>
          <a:p>
            <a:pPr marL="582930" indent="-514350" eaLnBrk="1" fontAlgn="auto" hangingPunct="1">
              <a:lnSpc>
                <a:spcPct val="80000"/>
              </a:lnSpc>
              <a:spcAft>
                <a:spcPts val="0"/>
              </a:spcAft>
              <a:buClrTx/>
              <a:buFont typeface="+mj-lt"/>
              <a:buAutoNum type="arabicPeriod"/>
              <a:defRPr/>
            </a:pPr>
            <a:r>
              <a:rPr lang="en-US" sz="2800" i="1" dirty="0" smtClean="0">
                <a:cs typeface="Arial" pitchFamily="34" charset="0"/>
              </a:rPr>
              <a:t>Original language of the passage.</a:t>
            </a:r>
          </a:p>
          <a:p>
            <a:pPr marL="582930" indent="-514350" eaLnBrk="1" fontAlgn="auto" hangingPunct="1">
              <a:lnSpc>
                <a:spcPct val="80000"/>
              </a:lnSpc>
              <a:spcAft>
                <a:spcPts val="0"/>
              </a:spcAft>
              <a:buClrTx/>
              <a:buFont typeface="+mj-lt"/>
              <a:buAutoNum type="arabicPeriod"/>
              <a:defRPr/>
            </a:pPr>
            <a:r>
              <a:rPr lang="en-US" sz="2800" i="1" dirty="0" smtClean="0">
                <a:cs typeface="Arial" pitchFamily="34" charset="0"/>
              </a:rPr>
              <a:t>Intent of the author. </a:t>
            </a:r>
          </a:p>
          <a:p>
            <a:pPr marL="582930" indent="-514350" eaLnBrk="1" fontAlgn="auto" hangingPunct="1">
              <a:lnSpc>
                <a:spcPct val="80000"/>
              </a:lnSpc>
              <a:spcAft>
                <a:spcPts val="0"/>
              </a:spcAft>
              <a:buFont typeface="Wingdings 2"/>
              <a:buNone/>
              <a:defRPr/>
            </a:pPr>
            <a:endParaRPr lang="en-US"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3781202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eaLnBrk="1" fontAlgn="auto" hangingPunct="1">
              <a:spcAft>
                <a:spcPts val="0"/>
              </a:spcAft>
              <a:defRPr/>
            </a:pPr>
            <a:r>
              <a:rPr lang="en-US" sz="4000" dirty="0" smtClean="0">
                <a:solidFill>
                  <a:srgbClr val="37E707"/>
                </a:solidFill>
                <a:cs typeface="Arial" pitchFamily="34" charset="0"/>
              </a:rPr>
              <a:t>Example of Eisegesis </a:t>
            </a:r>
            <a:endParaRPr lang="en-US" sz="4000" dirty="0">
              <a:solidFill>
                <a:srgbClr val="FFFF99"/>
              </a:solidFill>
            </a:endParaRPr>
          </a:p>
        </p:txBody>
      </p:sp>
      <p:sp>
        <p:nvSpPr>
          <p:cNvPr id="3" name="Content Placeholder 2"/>
          <p:cNvSpPr>
            <a:spLocks noGrp="1"/>
          </p:cNvSpPr>
          <p:nvPr>
            <p:ph idx="1"/>
          </p:nvPr>
        </p:nvSpPr>
        <p:spPr>
          <a:xfrm>
            <a:off x="0" y="1527175"/>
            <a:ext cx="8915399" cy="4572000"/>
          </a:xfrm>
        </p:spPr>
        <p:txBody>
          <a:bodyPr>
            <a:normAutofit lnSpcReduction="10000"/>
          </a:bodyPr>
          <a:lstStyle/>
          <a:p>
            <a:pPr eaLnBrk="1" fontAlgn="auto" hangingPunct="1">
              <a:spcAft>
                <a:spcPts val="0"/>
              </a:spcAft>
              <a:buClr>
                <a:srgbClr val="37E707"/>
              </a:buClr>
              <a:buFont typeface="Wingdings" panose="05000000000000000000" pitchFamily="2" charset="2"/>
              <a:buChar char="§"/>
              <a:defRPr/>
            </a:pPr>
            <a:r>
              <a:rPr lang="en-US" sz="2800" dirty="0" smtClean="0">
                <a:cs typeface="Arial" pitchFamily="34" charset="0"/>
              </a:rPr>
              <a:t>KKK used  Scripture to justify their hate.</a:t>
            </a:r>
          </a:p>
          <a:p>
            <a:pPr eaLnBrk="1" fontAlgn="auto" hangingPunct="1">
              <a:spcAft>
                <a:spcPts val="0"/>
              </a:spcAft>
              <a:buClr>
                <a:srgbClr val="37E707"/>
              </a:buClr>
              <a:buFont typeface="Wingdings" panose="05000000000000000000" pitchFamily="2" charset="2"/>
              <a:buChar char="§"/>
              <a:defRPr/>
            </a:pPr>
            <a:endParaRPr lang="en-US" sz="2800" i="1" u="sng" dirty="0">
              <a:solidFill>
                <a:srgbClr val="FFFF99"/>
              </a:solidFill>
              <a:cs typeface="Arial" pitchFamily="34" charset="0"/>
            </a:endParaRPr>
          </a:p>
          <a:p>
            <a:pPr eaLnBrk="1" fontAlgn="auto" hangingPunct="1">
              <a:spcAft>
                <a:spcPts val="0"/>
              </a:spcAft>
              <a:buClr>
                <a:srgbClr val="37E707"/>
              </a:buClr>
              <a:buFont typeface="Wingdings" panose="05000000000000000000" pitchFamily="2" charset="2"/>
              <a:buChar char="§"/>
              <a:defRPr/>
            </a:pPr>
            <a:r>
              <a:rPr lang="en-US" sz="2800" i="1" u="sng" dirty="0" smtClean="0">
                <a:solidFill>
                  <a:srgbClr val="FFFF99"/>
                </a:solidFill>
                <a:cs typeface="Arial" pitchFamily="34" charset="0"/>
              </a:rPr>
              <a:t>Ecclesiastes 3:1-8 </a:t>
            </a:r>
            <a:r>
              <a:rPr lang="en-US" sz="2800" i="1" dirty="0" smtClean="0">
                <a:solidFill>
                  <a:srgbClr val="FFFF99"/>
                </a:solidFill>
                <a:cs typeface="Arial" pitchFamily="34" charset="0"/>
              </a:rPr>
              <a:t> </a:t>
            </a:r>
            <a:r>
              <a:rPr lang="en-US" sz="2800" i="1" dirty="0" smtClean="0">
                <a:cs typeface="Arial" pitchFamily="34" charset="0"/>
              </a:rPr>
              <a:t>“There is a time for everything, and a season for every activity under heaven, </a:t>
            </a:r>
            <a:r>
              <a:rPr lang="en-US" sz="2800" b="1" i="1" dirty="0" smtClean="0">
                <a:cs typeface="Arial" pitchFamily="34" charset="0"/>
              </a:rPr>
              <a:t>a time to love and a time to hate...”</a:t>
            </a:r>
          </a:p>
          <a:p>
            <a:pPr eaLnBrk="1" fontAlgn="auto" hangingPunct="1">
              <a:spcAft>
                <a:spcPts val="0"/>
              </a:spcAft>
              <a:buClr>
                <a:srgbClr val="37E707"/>
              </a:buClr>
              <a:buFont typeface="Wingdings" panose="05000000000000000000" pitchFamily="2" charset="2"/>
              <a:buChar char="§"/>
              <a:defRPr/>
            </a:pPr>
            <a:endParaRPr lang="en-US" sz="2800" b="1" i="1" u="sng" dirty="0" smtClean="0">
              <a:solidFill>
                <a:schemeClr val="tx2"/>
              </a:solidFill>
              <a:cs typeface="Arial" pitchFamily="34" charset="0"/>
            </a:endParaRPr>
          </a:p>
          <a:p>
            <a:pPr eaLnBrk="1" fontAlgn="auto" hangingPunct="1">
              <a:spcAft>
                <a:spcPts val="0"/>
              </a:spcAft>
              <a:buClr>
                <a:srgbClr val="37E707"/>
              </a:buClr>
              <a:buFont typeface="Wingdings" panose="05000000000000000000" pitchFamily="2" charset="2"/>
              <a:buChar char="§"/>
              <a:defRPr/>
            </a:pPr>
            <a:r>
              <a:rPr lang="en-US" sz="2800" dirty="0" smtClean="0">
                <a:cs typeface="Arial" pitchFamily="34" charset="0"/>
              </a:rPr>
              <a:t>The Southern Baptists formed in 1845 supporting “human slavery”. </a:t>
            </a:r>
            <a:r>
              <a:rPr lang="en-US" sz="2800" dirty="0">
                <a:cs typeface="Arial" pitchFamily="34" charset="0"/>
              </a:rPr>
              <a:t>T</a:t>
            </a:r>
            <a:r>
              <a:rPr lang="en-US" sz="2800" dirty="0" smtClean="0">
                <a:cs typeface="Arial" pitchFamily="34" charset="0"/>
              </a:rPr>
              <a:t>hey used </a:t>
            </a:r>
            <a:r>
              <a:rPr lang="en-US" sz="2800" i="1" u="sng" dirty="0" smtClean="0">
                <a:solidFill>
                  <a:srgbClr val="FFFF99"/>
                </a:solidFill>
                <a:cs typeface="Arial" pitchFamily="34" charset="0"/>
              </a:rPr>
              <a:t>Col. 3:22: </a:t>
            </a:r>
            <a:r>
              <a:rPr lang="en-US" sz="2800" i="1" dirty="0" smtClean="0">
                <a:cs typeface="Arial" pitchFamily="34" charset="0"/>
              </a:rPr>
              <a:t>“Slaves obey your masters…” as their defense</a:t>
            </a:r>
            <a:r>
              <a:rPr lang="en-US" sz="2800" dirty="0" smtClean="0">
                <a:cs typeface="Arial" pitchFamily="34" charset="0"/>
              </a:rPr>
              <a:t>.</a:t>
            </a: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11302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800" dirty="0" smtClean="0">
                <a:solidFill>
                  <a:srgbClr val="37E707"/>
                </a:solidFill>
                <a:latin typeface="Arial" pitchFamily="34" charset="0"/>
                <a:cs typeface="Arial" pitchFamily="34" charset="0"/>
              </a:rPr>
              <a:t>Example of Proof-Texting</a:t>
            </a:r>
            <a:endParaRPr lang="en-US" dirty="0">
              <a:solidFill>
                <a:srgbClr val="37E707"/>
              </a:solidFill>
            </a:endParaRPr>
          </a:p>
        </p:txBody>
      </p:sp>
      <p:sp>
        <p:nvSpPr>
          <p:cNvPr id="3" name="Content Placeholder 2"/>
          <p:cNvSpPr>
            <a:spLocks noGrp="1"/>
          </p:cNvSpPr>
          <p:nvPr>
            <p:ph idx="1"/>
          </p:nvPr>
        </p:nvSpPr>
        <p:spPr>
          <a:xfrm>
            <a:off x="457200" y="1524000"/>
            <a:ext cx="8001000" cy="4800600"/>
          </a:xfrm>
        </p:spPr>
        <p:txBody>
          <a:bodyPr>
            <a:normAutofit/>
          </a:bodyPr>
          <a:lstStyle/>
          <a:p>
            <a:pPr marL="0" indent="0" eaLnBrk="1" fontAlgn="auto" hangingPunct="1">
              <a:spcAft>
                <a:spcPts val="0"/>
              </a:spcAft>
              <a:buClr>
                <a:schemeClr val="accent3"/>
              </a:buClr>
              <a:buNone/>
              <a:defRPr/>
            </a:pPr>
            <a:r>
              <a:rPr lang="en-US" sz="2800" i="1" u="sng" dirty="0" smtClean="0">
                <a:solidFill>
                  <a:srgbClr val="FFFF99"/>
                </a:solidFill>
                <a:latin typeface="+mj-lt"/>
                <a:ea typeface="Tahoma" pitchFamily="34" charset="0"/>
                <a:cs typeface="Arial" pitchFamily="34" charset="0"/>
              </a:rPr>
              <a:t>I Cor. 14:34-35 </a:t>
            </a:r>
            <a:r>
              <a:rPr lang="en-US" sz="2800" i="1" dirty="0" smtClean="0">
                <a:solidFill>
                  <a:srgbClr val="FFFF99"/>
                </a:solidFill>
                <a:latin typeface="+mj-lt"/>
                <a:ea typeface="Tahoma" pitchFamily="34" charset="0"/>
                <a:cs typeface="Arial" pitchFamily="34" charset="0"/>
              </a:rPr>
              <a:t>(NIV) </a:t>
            </a:r>
            <a:r>
              <a:rPr lang="en-US" sz="2800" i="1" dirty="0" smtClean="0">
                <a:latin typeface="+mj-lt"/>
                <a:ea typeface="Tahoma" pitchFamily="34" charset="0"/>
                <a:cs typeface="Arial" pitchFamily="34" charset="0"/>
              </a:rPr>
              <a:t>“Women should remain silent in the church. They are not allowed to speak, but must be in submission, as the Law says. If they want to inquire about something, they should ask their own husbands at home; for it is disgraceful for a woman to speak in the church.”</a:t>
            </a:r>
          </a:p>
          <a:p>
            <a:pPr marL="0" indent="0" eaLnBrk="1" fontAlgn="auto" hangingPunct="1">
              <a:spcAft>
                <a:spcPts val="0"/>
              </a:spcAft>
              <a:buClrTx/>
              <a:buNone/>
              <a:defRPr/>
            </a:pPr>
            <a:endParaRPr lang="en-US" sz="3800"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255081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800" dirty="0" smtClean="0">
                <a:solidFill>
                  <a:srgbClr val="37E707"/>
                </a:solidFill>
                <a:latin typeface="Arial" pitchFamily="34" charset="0"/>
                <a:cs typeface="Arial" pitchFamily="34" charset="0"/>
              </a:rPr>
              <a:t>Example of Proof-Texting</a:t>
            </a:r>
            <a:endParaRPr lang="en-US" dirty="0">
              <a:solidFill>
                <a:srgbClr val="37E707"/>
              </a:solidFill>
            </a:endParaRPr>
          </a:p>
        </p:txBody>
      </p:sp>
      <p:sp>
        <p:nvSpPr>
          <p:cNvPr id="3" name="Content Placeholder 2"/>
          <p:cNvSpPr>
            <a:spLocks noGrp="1"/>
          </p:cNvSpPr>
          <p:nvPr>
            <p:ph idx="1"/>
          </p:nvPr>
        </p:nvSpPr>
        <p:spPr>
          <a:xfrm>
            <a:off x="0" y="1524000"/>
            <a:ext cx="9067800" cy="4800600"/>
          </a:xfrm>
        </p:spPr>
        <p:txBody>
          <a:bodyPr>
            <a:normAutofit/>
          </a:bodyPr>
          <a:lstStyle/>
          <a:p>
            <a:pPr marL="457200" indent="-457200" eaLnBrk="1" fontAlgn="auto" hangingPunct="1">
              <a:spcAft>
                <a:spcPts val="0"/>
              </a:spcAft>
              <a:buClr>
                <a:srgbClr val="37E707"/>
              </a:buClr>
              <a:buFont typeface="Wingdings" panose="05000000000000000000" pitchFamily="2" charset="2"/>
              <a:buChar char="§"/>
              <a:defRPr/>
            </a:pPr>
            <a:r>
              <a:rPr lang="en-US" sz="2400" dirty="0" smtClean="0">
                <a:cs typeface="Arial" pitchFamily="34" charset="0"/>
              </a:rPr>
              <a:t>Even today some religions do not allow a woman to preach, to teach or to be ordained as a minister from this one “proof-texted” verse.</a:t>
            </a:r>
          </a:p>
          <a:p>
            <a:pPr marL="457200" indent="-457200" eaLnBrk="1" fontAlgn="auto" hangingPunct="1">
              <a:spcAft>
                <a:spcPts val="0"/>
              </a:spcAft>
              <a:buClr>
                <a:srgbClr val="37E707"/>
              </a:buClr>
              <a:buFont typeface="Wingdings" panose="05000000000000000000" pitchFamily="2" charset="2"/>
              <a:buChar char="§"/>
              <a:defRPr/>
            </a:pPr>
            <a:endParaRPr lang="en-US" sz="2400" dirty="0" smtClean="0">
              <a:cs typeface="Arial" pitchFamily="34" charset="0"/>
            </a:endParaRPr>
          </a:p>
          <a:p>
            <a:pPr marL="457200" indent="-457200" eaLnBrk="1" fontAlgn="auto" hangingPunct="1">
              <a:spcAft>
                <a:spcPts val="0"/>
              </a:spcAft>
              <a:buClr>
                <a:srgbClr val="37E707"/>
              </a:buClr>
              <a:buFont typeface="Wingdings" panose="05000000000000000000" pitchFamily="2" charset="2"/>
              <a:buChar char="§"/>
              <a:defRPr/>
            </a:pPr>
            <a:r>
              <a:rPr lang="en-US" sz="2400" dirty="0" smtClean="0">
                <a:cs typeface="Arial" pitchFamily="34" charset="0"/>
              </a:rPr>
              <a:t> Anne Graham </a:t>
            </a:r>
            <a:r>
              <a:rPr lang="en-US" sz="2400" dirty="0" err="1" smtClean="0">
                <a:cs typeface="Arial" pitchFamily="34" charset="0"/>
              </a:rPr>
              <a:t>Lotz</a:t>
            </a:r>
            <a:r>
              <a:rPr lang="en-US" sz="2400" dirty="0" smtClean="0">
                <a:cs typeface="Arial" pitchFamily="34" charset="0"/>
              </a:rPr>
              <a:t> </a:t>
            </a:r>
          </a:p>
          <a:p>
            <a:pPr marL="457200" indent="-457200" eaLnBrk="1" fontAlgn="auto" hangingPunct="1">
              <a:spcAft>
                <a:spcPts val="0"/>
              </a:spcAft>
              <a:buClr>
                <a:srgbClr val="37E707"/>
              </a:buClr>
              <a:buFont typeface="Wingdings" panose="05000000000000000000" pitchFamily="2" charset="2"/>
              <a:buChar char="§"/>
              <a:defRPr/>
            </a:pPr>
            <a:endParaRPr lang="en-US" sz="2400" dirty="0" smtClean="0">
              <a:cs typeface="Arial" pitchFamily="34" charset="0"/>
            </a:endParaRPr>
          </a:p>
          <a:p>
            <a:pPr marL="457200" indent="-457200" eaLnBrk="1" fontAlgn="auto" hangingPunct="1">
              <a:spcAft>
                <a:spcPts val="0"/>
              </a:spcAft>
              <a:buClr>
                <a:srgbClr val="37E707"/>
              </a:buClr>
              <a:buFont typeface="Wingdings" panose="05000000000000000000" pitchFamily="2" charset="2"/>
              <a:buChar char="§"/>
              <a:defRPr/>
            </a:pPr>
            <a:r>
              <a:rPr lang="en-US" sz="2400" dirty="0" smtClean="0">
                <a:solidFill>
                  <a:srgbClr val="FFFF99"/>
                </a:solidFill>
                <a:cs typeface="Arial" pitchFamily="34" charset="0"/>
              </a:rPr>
              <a:t>1 Cor. 14 </a:t>
            </a:r>
            <a:r>
              <a:rPr lang="en-US" sz="2400" dirty="0" smtClean="0">
                <a:cs typeface="Arial" pitchFamily="34" charset="0"/>
              </a:rPr>
              <a:t>– What was the culture, circumstances, and intent of Paul?</a:t>
            </a:r>
          </a:p>
          <a:p>
            <a:pPr marL="274320" indent="-274320" eaLnBrk="1" fontAlgn="auto" hangingPunct="1">
              <a:spcAft>
                <a:spcPts val="0"/>
              </a:spcAft>
              <a:buClrTx/>
              <a:buFont typeface="Wingdings" pitchFamily="2" charset="2"/>
              <a:buChar char="Ø"/>
              <a:defRPr/>
            </a:pPr>
            <a:endParaRPr lang="en-US" sz="3800"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142711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67494"/>
            <a:ext cx="8686800" cy="951706"/>
          </a:xfrm>
        </p:spPr>
        <p:txBody>
          <a:bodyPr/>
          <a:lstStyle/>
          <a:p>
            <a:pPr algn="ctr" eaLnBrk="1" hangingPunct="1"/>
            <a:r>
              <a:rPr lang="en-US" dirty="0" smtClean="0">
                <a:solidFill>
                  <a:srgbClr val="37E707"/>
                </a:solidFill>
                <a:latin typeface="+mn-lt"/>
              </a:rPr>
              <a:t>“Clobber Scriptures”</a:t>
            </a:r>
          </a:p>
        </p:txBody>
      </p:sp>
      <p:sp>
        <p:nvSpPr>
          <p:cNvPr id="3" name="Content Placeholder 2"/>
          <p:cNvSpPr>
            <a:spLocks noGrp="1"/>
          </p:cNvSpPr>
          <p:nvPr>
            <p:ph idx="1"/>
          </p:nvPr>
        </p:nvSpPr>
        <p:spPr>
          <a:xfrm>
            <a:off x="304800" y="1676400"/>
            <a:ext cx="8686800" cy="5181600"/>
          </a:xfrm>
        </p:spPr>
        <p:txBody>
          <a:bodyPr>
            <a:normAutofit/>
          </a:bodyPr>
          <a:lstStyle/>
          <a:p>
            <a:pPr marL="514350" indent="-514350">
              <a:buClr>
                <a:schemeClr val="tx1"/>
              </a:buClr>
              <a:buFont typeface="+mj-lt"/>
              <a:buAutoNum type="arabicPeriod"/>
              <a:defRPr/>
            </a:pPr>
            <a:r>
              <a:rPr lang="en-US" sz="2800" i="1" dirty="0" smtClean="0">
                <a:cs typeface="Arial" pitchFamily="34" charset="0"/>
              </a:rPr>
              <a:t>1 Kings 14:24 	</a:t>
            </a:r>
            <a:r>
              <a:rPr lang="en-US" sz="2800" i="1" dirty="0" smtClean="0">
                <a:solidFill>
                  <a:srgbClr val="FFFF99"/>
                </a:solidFill>
                <a:cs typeface="Arial" pitchFamily="34" charset="0"/>
              </a:rPr>
              <a:t> “Sodomites”</a:t>
            </a:r>
          </a:p>
          <a:p>
            <a:pPr marL="514350" indent="-514350">
              <a:buClr>
                <a:schemeClr val="tx1"/>
              </a:buClr>
              <a:buFont typeface="+mj-lt"/>
              <a:buAutoNum type="arabicPeriod"/>
              <a:defRPr/>
            </a:pPr>
            <a:r>
              <a:rPr lang="en-US" sz="2800" i="1" dirty="0" smtClean="0">
                <a:cs typeface="Arial" pitchFamily="34" charset="0"/>
              </a:rPr>
              <a:t>Lev. 18:22 </a:t>
            </a:r>
            <a:r>
              <a:rPr lang="en-US" sz="2800" i="1" dirty="0">
                <a:cs typeface="Arial" pitchFamily="34" charset="0"/>
              </a:rPr>
              <a:t>	</a:t>
            </a:r>
            <a:r>
              <a:rPr lang="en-US" sz="2800" i="1" dirty="0" smtClean="0">
                <a:cs typeface="Arial" pitchFamily="34" charset="0"/>
              </a:rPr>
              <a:t>  	</a:t>
            </a:r>
            <a:r>
              <a:rPr lang="en-US" sz="2800" i="1" dirty="0" smtClean="0">
                <a:solidFill>
                  <a:srgbClr val="FFFF99"/>
                </a:solidFill>
                <a:cs typeface="Arial" pitchFamily="34" charset="0"/>
              </a:rPr>
              <a:t>“Abomination”</a:t>
            </a:r>
          </a:p>
          <a:p>
            <a:pPr marL="514350" indent="-514350" eaLnBrk="1" fontAlgn="auto" hangingPunct="1">
              <a:spcAft>
                <a:spcPts val="0"/>
              </a:spcAft>
              <a:buClr>
                <a:schemeClr val="tx1"/>
              </a:buClr>
              <a:buFont typeface="+mj-lt"/>
              <a:buAutoNum type="arabicPeriod"/>
              <a:defRPr/>
            </a:pPr>
            <a:r>
              <a:rPr lang="en-US" sz="2800" i="1" dirty="0" smtClean="0">
                <a:cs typeface="Arial" pitchFamily="34" charset="0"/>
              </a:rPr>
              <a:t>Gen. 19:1-5    	</a:t>
            </a:r>
            <a:r>
              <a:rPr lang="en-US" sz="2800" i="1" dirty="0" smtClean="0">
                <a:solidFill>
                  <a:srgbClr val="FFFF99"/>
                </a:solidFill>
                <a:cs typeface="Arial" pitchFamily="34" charset="0"/>
              </a:rPr>
              <a:t>“Sodom and Gomorrah”</a:t>
            </a:r>
          </a:p>
          <a:p>
            <a:pPr marL="514350" indent="-514350">
              <a:buClr>
                <a:schemeClr val="tx1"/>
              </a:buClr>
              <a:buFont typeface="+mj-lt"/>
              <a:buAutoNum type="arabicPeriod"/>
              <a:defRPr/>
            </a:pPr>
            <a:r>
              <a:rPr lang="en-US" sz="2800" i="1" dirty="0">
                <a:cs typeface="Arial" pitchFamily="34" charset="0"/>
              </a:rPr>
              <a:t>Romans 1:21 	</a:t>
            </a:r>
            <a:r>
              <a:rPr lang="en-US" sz="2800" i="1" dirty="0">
                <a:solidFill>
                  <a:srgbClr val="FFFF99"/>
                </a:solidFill>
                <a:cs typeface="Arial" pitchFamily="34" charset="0"/>
              </a:rPr>
              <a:t> “unnatural affections”</a:t>
            </a:r>
          </a:p>
          <a:p>
            <a:pPr marL="514350" indent="-514350" eaLnBrk="1" fontAlgn="auto" hangingPunct="1">
              <a:spcAft>
                <a:spcPts val="0"/>
              </a:spcAft>
              <a:buClr>
                <a:schemeClr val="tx1"/>
              </a:buClr>
              <a:buFont typeface="+mj-lt"/>
              <a:buAutoNum type="arabicPeriod"/>
              <a:defRPr/>
            </a:pPr>
            <a:r>
              <a:rPr lang="en-US" sz="2800" i="1" dirty="0" smtClean="0">
                <a:cs typeface="Arial" pitchFamily="34" charset="0"/>
              </a:rPr>
              <a:t>1 Cor. 6:9-10 	“ 	</a:t>
            </a:r>
            <a:r>
              <a:rPr lang="en-US" sz="2800" i="1" dirty="0" smtClean="0">
                <a:solidFill>
                  <a:srgbClr val="FFFF99"/>
                </a:solidFill>
                <a:cs typeface="Arial" pitchFamily="34" charset="0"/>
              </a:rPr>
              <a:t>“</a:t>
            </a:r>
            <a:r>
              <a:rPr lang="en-US" sz="2800" i="1" dirty="0" err="1" smtClean="0">
                <a:solidFill>
                  <a:srgbClr val="FFFF99"/>
                </a:solidFill>
                <a:cs typeface="Arial" pitchFamily="34" charset="0"/>
              </a:rPr>
              <a:t>malakoi</a:t>
            </a:r>
            <a:r>
              <a:rPr lang="en-US" sz="2800" i="1" dirty="0" smtClean="0">
                <a:solidFill>
                  <a:srgbClr val="FFFF99"/>
                </a:solidFill>
                <a:cs typeface="Arial" pitchFamily="34" charset="0"/>
              </a:rPr>
              <a:t> &amp; </a:t>
            </a:r>
            <a:r>
              <a:rPr lang="en-US" sz="2800" i="1" dirty="0" err="1" smtClean="0">
                <a:solidFill>
                  <a:srgbClr val="FFFF99"/>
                </a:solidFill>
                <a:cs typeface="Arial" pitchFamily="34" charset="0"/>
              </a:rPr>
              <a:t>arsenokoitai</a:t>
            </a:r>
            <a:r>
              <a:rPr lang="en-US" sz="2800" i="1" dirty="0" smtClean="0">
                <a:solidFill>
                  <a:srgbClr val="FFFF99"/>
                </a:solidFill>
                <a:cs typeface="Arial" pitchFamily="34" charset="0"/>
              </a:rPr>
              <a:t>”</a:t>
            </a:r>
          </a:p>
          <a:p>
            <a:pPr marL="514350" indent="-514350">
              <a:buClr>
                <a:schemeClr val="tx1"/>
              </a:buClr>
              <a:buFont typeface="+mj-lt"/>
              <a:buAutoNum type="arabicPeriod"/>
              <a:defRPr/>
            </a:pPr>
            <a:r>
              <a:rPr lang="en-US" sz="2800" i="1" dirty="0" smtClean="0">
                <a:cs typeface="Arial" pitchFamily="34" charset="0"/>
              </a:rPr>
              <a:t>1 Tim. </a:t>
            </a:r>
            <a:r>
              <a:rPr lang="en-US" sz="2800" i="1" dirty="0">
                <a:cs typeface="Arial" pitchFamily="34" charset="0"/>
              </a:rPr>
              <a:t>1:9-10 </a:t>
            </a:r>
            <a:r>
              <a:rPr lang="en-US" sz="2800" i="1" dirty="0" smtClean="0">
                <a:cs typeface="Arial" pitchFamily="34" charset="0"/>
              </a:rPr>
              <a:t>  	</a:t>
            </a:r>
            <a:r>
              <a:rPr lang="en-US" sz="2800" i="1" dirty="0" smtClean="0">
                <a:solidFill>
                  <a:srgbClr val="FFFF99"/>
                </a:solidFill>
                <a:cs typeface="Arial" pitchFamily="34" charset="0"/>
              </a:rPr>
              <a:t>“ </a:t>
            </a:r>
            <a:r>
              <a:rPr lang="en-US" sz="2800" i="1" dirty="0" err="1">
                <a:solidFill>
                  <a:srgbClr val="FFFF99"/>
                </a:solidFill>
                <a:cs typeface="Arial" pitchFamily="34" charset="0"/>
              </a:rPr>
              <a:t>malakoi</a:t>
            </a:r>
            <a:r>
              <a:rPr lang="en-US" sz="2800" i="1" dirty="0">
                <a:solidFill>
                  <a:srgbClr val="FFFF99"/>
                </a:solidFill>
                <a:cs typeface="Arial" pitchFamily="34" charset="0"/>
              </a:rPr>
              <a:t> &amp; </a:t>
            </a:r>
            <a:r>
              <a:rPr lang="en-US" sz="2800" i="1" dirty="0" err="1">
                <a:solidFill>
                  <a:srgbClr val="FFFF99"/>
                </a:solidFill>
                <a:cs typeface="Arial" pitchFamily="34" charset="0"/>
              </a:rPr>
              <a:t>arsenokoitai</a:t>
            </a:r>
            <a:r>
              <a:rPr lang="en-US" sz="3100" i="1" dirty="0" smtClean="0">
                <a:solidFill>
                  <a:srgbClr val="FFFF99"/>
                </a:solidFill>
                <a:cs typeface="Arial" pitchFamily="34" charset="0"/>
              </a:rPr>
              <a:t>”</a:t>
            </a:r>
          </a:p>
          <a:p>
            <a:pPr marL="0" indent="0">
              <a:buClr>
                <a:schemeClr val="tx1"/>
              </a:buClr>
              <a:buNone/>
              <a:defRPr/>
            </a:pPr>
            <a:endParaRPr lang="en-US" sz="3100" i="1" dirty="0">
              <a:cs typeface="Arial" pitchFamily="34" charset="0"/>
            </a:endParaRPr>
          </a:p>
          <a:p>
            <a:pPr marL="0" indent="0" eaLnBrk="1" fontAlgn="auto" hangingPunct="1">
              <a:spcAft>
                <a:spcPts val="0"/>
              </a:spcAft>
              <a:buClr>
                <a:schemeClr val="tx1"/>
              </a:buClr>
              <a:buNone/>
              <a:defRPr/>
            </a:pPr>
            <a:endParaRPr lang="en-US" sz="3100" dirty="0" smtClean="0">
              <a:cs typeface="Arial" pitchFamily="34" charset="0"/>
            </a:endParaRPr>
          </a:p>
          <a:p>
            <a:pPr marL="457200" indent="-457200" eaLnBrk="1" fontAlgn="auto" hangingPunct="1">
              <a:spcAft>
                <a:spcPts val="0"/>
              </a:spcAft>
              <a:buClr>
                <a:srgbClr val="37E707"/>
              </a:buClr>
              <a:buFont typeface="Arial" pitchFamily="34" charset="0"/>
              <a:buChar char="•"/>
              <a:defRPr/>
            </a:pPr>
            <a:endParaRPr lang="en-US" sz="2800" dirty="0" smtClean="0">
              <a:cs typeface="Arial" pitchFamily="34" charset="0"/>
            </a:endParaRPr>
          </a:p>
        </p:txBody>
      </p:sp>
    </p:spTree>
    <p:extLst>
      <p:ext uri="{BB962C8B-B14F-4D97-AF65-F5344CB8AC3E}">
        <p14:creationId xmlns:p14="http://schemas.microsoft.com/office/powerpoint/2010/main" val="2155257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524000"/>
            <a:ext cx="7772400" cy="4071936"/>
          </a:xfrm>
        </p:spPr>
        <p:txBody>
          <a:bodyPr>
            <a:normAutofit/>
          </a:bodyPr>
          <a:lstStyle/>
          <a:p>
            <a:pPr algn="ctr"/>
            <a:r>
              <a:rPr lang="en-US" sz="5400" b="0" dirty="0" smtClean="0">
                <a:solidFill>
                  <a:srgbClr val="37E707"/>
                </a:solidFill>
                <a:latin typeface="Arial" pitchFamily="34" charset="0"/>
                <a:cs typeface="Arial" pitchFamily="34" charset="0"/>
              </a:rPr>
              <a:t>SODOMITES</a:t>
            </a:r>
            <a:endParaRPr lang="en-US" sz="5400" b="0" dirty="0">
              <a:solidFill>
                <a:srgbClr val="37E707"/>
              </a:solidFill>
              <a:latin typeface="Arial" pitchFamily="34" charset="0"/>
              <a:cs typeface="Arial" pitchFamily="34" charset="0"/>
            </a:endParaRPr>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5339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pPr algn="ctr" eaLnBrk="1" fontAlgn="auto" hangingPunct="1">
              <a:spcAft>
                <a:spcPts val="0"/>
              </a:spcAft>
              <a:defRPr/>
            </a:pPr>
            <a:r>
              <a:rPr lang="en-US" sz="4000" dirty="0" smtClean="0">
                <a:solidFill>
                  <a:srgbClr val="37E707"/>
                </a:solidFill>
                <a:latin typeface="Arial" pitchFamily="34" charset="0"/>
                <a:cs typeface="Arial" pitchFamily="34" charset="0"/>
              </a:rPr>
              <a:t>KJV /  “Sodomite”</a:t>
            </a:r>
            <a:endParaRPr lang="en-US" sz="4000" dirty="0">
              <a:solidFill>
                <a:srgbClr val="37E707"/>
              </a:solidFill>
            </a:endParaRPr>
          </a:p>
        </p:txBody>
      </p:sp>
      <p:sp>
        <p:nvSpPr>
          <p:cNvPr id="4" name="Rectangle 8"/>
          <p:cNvSpPr>
            <a:spLocks noGrp="1" noChangeArrowheads="1"/>
          </p:cNvSpPr>
          <p:nvPr>
            <p:ph idx="1"/>
          </p:nvPr>
        </p:nvSpPr>
        <p:spPr>
          <a:xfrm>
            <a:off x="152400" y="1447800"/>
            <a:ext cx="8839200" cy="5715000"/>
          </a:xfrm>
        </p:spPr>
        <p:txBody>
          <a:bodyPr>
            <a:normAutofit/>
          </a:bodyPr>
          <a:lstStyle/>
          <a:p>
            <a:pPr eaLnBrk="1" hangingPunct="1">
              <a:lnSpc>
                <a:spcPct val="80000"/>
              </a:lnSpc>
              <a:buFont typeface="Wingdings" pitchFamily="2" charset="2"/>
              <a:buNone/>
            </a:pPr>
            <a:r>
              <a:rPr lang="en-US" sz="2400" u="sng" dirty="0" smtClean="0">
                <a:cs typeface="Arial" charset="0"/>
              </a:rPr>
              <a:t>1Kings 14:24 </a:t>
            </a:r>
            <a:r>
              <a:rPr lang="en-US" sz="2400" dirty="0" smtClean="0">
                <a:cs typeface="Arial" charset="0"/>
              </a:rPr>
              <a:t>(KJV)</a:t>
            </a:r>
          </a:p>
          <a:p>
            <a:pPr eaLnBrk="1" hangingPunct="1">
              <a:lnSpc>
                <a:spcPct val="80000"/>
              </a:lnSpc>
              <a:buFont typeface="Wingdings" pitchFamily="2" charset="2"/>
              <a:buNone/>
            </a:pPr>
            <a:endParaRPr lang="en-US" sz="2400" dirty="0">
              <a:cs typeface="Arial" charset="0"/>
            </a:endParaRPr>
          </a:p>
          <a:p>
            <a:pPr eaLnBrk="1" hangingPunct="1">
              <a:lnSpc>
                <a:spcPct val="80000"/>
              </a:lnSpc>
              <a:buFont typeface="Wingdings" pitchFamily="2" charset="2"/>
              <a:buNone/>
            </a:pPr>
            <a:r>
              <a:rPr lang="en-US" sz="2400" dirty="0" smtClean="0">
                <a:cs typeface="Arial" charset="0"/>
              </a:rPr>
              <a:t> </a:t>
            </a:r>
            <a:r>
              <a:rPr lang="en-US" sz="2400" i="1" dirty="0" smtClean="0">
                <a:cs typeface="Arial" charset="0"/>
              </a:rPr>
              <a:t>There were also </a:t>
            </a:r>
            <a:r>
              <a:rPr lang="en-US" sz="2400" b="1" i="1" dirty="0" smtClean="0">
                <a:solidFill>
                  <a:srgbClr val="37E707"/>
                </a:solidFill>
                <a:cs typeface="Arial" charset="0"/>
              </a:rPr>
              <a:t>sodomites</a:t>
            </a:r>
            <a:r>
              <a:rPr lang="en-US" sz="2400" i="1" dirty="0" smtClean="0">
                <a:cs typeface="Arial" charset="0"/>
              </a:rPr>
              <a:t> in the land: and they did according to all the abominations of the nations which the LORD cast out before the children of Israel.</a:t>
            </a:r>
          </a:p>
          <a:p>
            <a:pPr eaLnBrk="1" hangingPunct="1">
              <a:lnSpc>
                <a:spcPct val="80000"/>
              </a:lnSpc>
              <a:buFont typeface="Wingdings" pitchFamily="2" charset="2"/>
              <a:buNone/>
            </a:pPr>
            <a:endParaRPr lang="en-US" sz="2400" i="1" dirty="0" smtClean="0">
              <a:cs typeface="Arial" charset="0"/>
            </a:endParaRPr>
          </a:p>
          <a:p>
            <a:pPr eaLnBrk="1" hangingPunct="1">
              <a:lnSpc>
                <a:spcPct val="80000"/>
              </a:lnSpc>
              <a:buFont typeface="Wingdings" pitchFamily="2" charset="2"/>
              <a:buNone/>
            </a:pPr>
            <a:endParaRPr lang="en-US" sz="1900" dirty="0" smtClean="0"/>
          </a:p>
          <a:p>
            <a:pPr eaLnBrk="1" hangingPunct="1">
              <a:lnSpc>
                <a:spcPct val="80000"/>
              </a:lnSpc>
              <a:buFont typeface="Wingdings" pitchFamily="2" charset="2"/>
              <a:buNone/>
            </a:pPr>
            <a:r>
              <a:rPr lang="en-US" sz="1900" dirty="0" smtClean="0"/>
              <a:t> </a:t>
            </a:r>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3000" dirty="0" smtClean="0"/>
          </a:p>
          <a:p>
            <a:pPr eaLnBrk="1" hangingPunct="1">
              <a:lnSpc>
                <a:spcPct val="80000"/>
              </a:lnSpc>
            </a:pPr>
            <a:endParaRPr lang="en-US" sz="2400" dirty="0" smtClean="0"/>
          </a:p>
        </p:txBody>
      </p:sp>
    </p:spTree>
    <p:extLst>
      <p:ext uri="{BB962C8B-B14F-4D97-AF65-F5344CB8AC3E}">
        <p14:creationId xmlns:p14="http://schemas.microsoft.com/office/powerpoint/2010/main" val="328841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267494"/>
            <a:ext cx="8686800" cy="723106"/>
          </a:xfrm>
        </p:spPr>
        <p:txBody>
          <a:bodyPr>
            <a:normAutofit fontScale="90000"/>
          </a:bodyPr>
          <a:lstStyle/>
          <a:p>
            <a:pPr algn="ctr" eaLnBrk="1" fontAlgn="auto" hangingPunct="1">
              <a:spcAft>
                <a:spcPts val="0"/>
              </a:spcAft>
              <a:defRPr/>
            </a:pPr>
            <a:r>
              <a:rPr lang="en-US" dirty="0" smtClean="0">
                <a:solidFill>
                  <a:srgbClr val="37E707"/>
                </a:solidFill>
              </a:rPr>
              <a:t>WHOSOEVER </a:t>
            </a:r>
            <a:endParaRPr lang="en-US" dirty="0" smtClean="0">
              <a:solidFill>
                <a:srgbClr val="FFFF99"/>
              </a:solidFill>
            </a:endParaRPr>
          </a:p>
        </p:txBody>
      </p:sp>
      <p:sp>
        <p:nvSpPr>
          <p:cNvPr id="34818" name="Content Placeholder 2"/>
          <p:cNvSpPr>
            <a:spLocks noGrp="1"/>
          </p:cNvSpPr>
          <p:nvPr>
            <p:ph idx="1"/>
          </p:nvPr>
        </p:nvSpPr>
        <p:spPr>
          <a:xfrm>
            <a:off x="0" y="990600"/>
            <a:ext cx="9067800" cy="5410200"/>
          </a:xfrm>
        </p:spPr>
        <p:txBody>
          <a:bodyPr>
            <a:noAutofit/>
          </a:bodyPr>
          <a:lstStyle/>
          <a:p>
            <a:pPr marL="64008" indent="0" algn="ctr" eaLnBrk="1" fontAlgn="auto" hangingPunct="1">
              <a:spcAft>
                <a:spcPts val="0"/>
              </a:spcAft>
              <a:buClr>
                <a:schemeClr val="accent4"/>
              </a:buClr>
              <a:buNone/>
              <a:defRPr/>
            </a:pPr>
            <a:r>
              <a:rPr lang="en-US" sz="2400" i="1" dirty="0" smtClean="0">
                <a:cs typeface="Arial" pitchFamily="34" charset="0"/>
              </a:rPr>
              <a:t>John 3:16 -“For God so loved the world, that he gave his only begotten Son, that </a:t>
            </a:r>
            <a:r>
              <a:rPr lang="en-US" sz="2400" i="1" dirty="0" smtClean="0">
                <a:solidFill>
                  <a:srgbClr val="FFFF99"/>
                </a:solidFill>
                <a:cs typeface="Arial" pitchFamily="34" charset="0"/>
              </a:rPr>
              <a:t>whosoever</a:t>
            </a:r>
            <a:r>
              <a:rPr lang="en-US" sz="2400" b="1" i="1" dirty="0" smtClean="0">
                <a:solidFill>
                  <a:schemeClr val="accent3"/>
                </a:solidFill>
                <a:cs typeface="Arial" pitchFamily="34" charset="0"/>
              </a:rPr>
              <a:t> </a:t>
            </a:r>
            <a:r>
              <a:rPr lang="en-US" sz="2400" i="1" dirty="0" smtClean="0">
                <a:cs typeface="Arial" pitchFamily="34" charset="0"/>
              </a:rPr>
              <a:t>believeth in him should not perish, but have everlasting life.”</a:t>
            </a:r>
          </a:p>
          <a:p>
            <a:pPr marL="64008" indent="0" algn="ctr" eaLnBrk="1" fontAlgn="auto" hangingPunct="1">
              <a:spcAft>
                <a:spcPts val="0"/>
              </a:spcAft>
              <a:buClr>
                <a:schemeClr val="accent4"/>
              </a:buClr>
              <a:buNone/>
              <a:defRPr/>
            </a:pPr>
            <a:endParaRPr lang="en-US" sz="2400" i="1" dirty="0" smtClean="0">
              <a:cs typeface="Arial" pitchFamily="34" charset="0"/>
            </a:endParaRPr>
          </a:p>
          <a:p>
            <a:pPr>
              <a:buClr>
                <a:srgbClr val="37E707"/>
              </a:buClr>
              <a:buFont typeface="Wingdings" pitchFamily="2" charset="2"/>
              <a:buChar char="§"/>
              <a:defRPr/>
            </a:pPr>
            <a:r>
              <a:rPr lang="en-US" sz="2400" dirty="0">
                <a:cs typeface="Arial" pitchFamily="34" charset="0"/>
              </a:rPr>
              <a:t>Whosoever includes</a:t>
            </a:r>
            <a:r>
              <a:rPr lang="en-US" sz="2400" dirty="0">
                <a:solidFill>
                  <a:srgbClr val="FFFF00"/>
                </a:solidFill>
                <a:cs typeface="Arial" pitchFamily="34" charset="0"/>
              </a:rPr>
              <a:t> </a:t>
            </a:r>
            <a:r>
              <a:rPr lang="en-US" sz="2400" dirty="0">
                <a:solidFill>
                  <a:srgbClr val="FFFF99"/>
                </a:solidFill>
                <a:cs typeface="Arial" pitchFamily="34" charset="0"/>
              </a:rPr>
              <a:t>everyone</a:t>
            </a:r>
            <a:r>
              <a:rPr lang="en-US" sz="2400" dirty="0">
                <a:solidFill>
                  <a:srgbClr val="FFFF00"/>
                </a:solidFill>
                <a:cs typeface="Arial" pitchFamily="34" charset="0"/>
              </a:rPr>
              <a:t> </a:t>
            </a:r>
            <a:r>
              <a:rPr lang="en-US" sz="2400" dirty="0" smtClean="0">
                <a:cs typeface="Arial" pitchFamily="34" charset="0"/>
              </a:rPr>
              <a:t>excludes </a:t>
            </a:r>
            <a:r>
              <a:rPr lang="en-US" sz="2400" dirty="0">
                <a:solidFill>
                  <a:srgbClr val="FFFF99"/>
                </a:solidFill>
                <a:cs typeface="Arial" pitchFamily="34" charset="0"/>
              </a:rPr>
              <a:t>no one!</a:t>
            </a:r>
          </a:p>
          <a:p>
            <a:pPr>
              <a:buClr>
                <a:srgbClr val="37E707"/>
              </a:buClr>
              <a:buFont typeface="Wingdings" pitchFamily="2" charset="2"/>
              <a:buChar char="§"/>
              <a:defRPr/>
            </a:pPr>
            <a:r>
              <a:rPr lang="en-US" sz="2400" dirty="0">
                <a:cs typeface="Arial" pitchFamily="34" charset="0"/>
              </a:rPr>
              <a:t>Whosoever is used </a:t>
            </a:r>
            <a:r>
              <a:rPr lang="en-US" sz="2400" dirty="0">
                <a:solidFill>
                  <a:srgbClr val="FFFF99"/>
                </a:solidFill>
                <a:cs typeface="Arial" pitchFamily="34" charset="0"/>
              </a:rPr>
              <a:t>163 times </a:t>
            </a:r>
            <a:r>
              <a:rPr lang="en-US" sz="2400" dirty="0">
                <a:cs typeface="Arial" pitchFamily="34" charset="0"/>
              </a:rPr>
              <a:t>in The Bible.</a:t>
            </a:r>
          </a:p>
          <a:p>
            <a:pPr>
              <a:buClr>
                <a:srgbClr val="37E707"/>
              </a:buClr>
              <a:buFont typeface="Wingdings" pitchFamily="2" charset="2"/>
              <a:buChar char="§"/>
              <a:defRPr/>
            </a:pPr>
            <a:r>
              <a:rPr lang="en-US" sz="2400" dirty="0">
                <a:cs typeface="Arial" pitchFamily="34" charset="0"/>
              </a:rPr>
              <a:t>Religion </a:t>
            </a:r>
            <a:r>
              <a:rPr lang="en-US" sz="2400" b="1" dirty="0">
                <a:cs typeface="Arial" pitchFamily="34" charset="0"/>
              </a:rPr>
              <a:t>always</a:t>
            </a:r>
            <a:r>
              <a:rPr lang="en-US" sz="2400" dirty="0">
                <a:cs typeface="Arial" pitchFamily="34" charset="0"/>
              </a:rPr>
              <a:t> produces “OUTCASTS”. </a:t>
            </a:r>
          </a:p>
          <a:p>
            <a:pPr>
              <a:buClr>
                <a:srgbClr val="37E707"/>
              </a:buClr>
              <a:buFont typeface="Wingdings" pitchFamily="2" charset="2"/>
              <a:buChar char="§"/>
              <a:defRPr/>
            </a:pPr>
            <a:r>
              <a:rPr lang="en-US" sz="2400" dirty="0">
                <a:cs typeface="Arial" pitchFamily="34" charset="0"/>
              </a:rPr>
              <a:t>Christianity produces “INCASTS</a:t>
            </a:r>
            <a:r>
              <a:rPr lang="en-US" sz="2400" dirty="0" smtClean="0">
                <a:cs typeface="Arial" pitchFamily="34" charset="0"/>
              </a:rPr>
              <a:t>”.</a:t>
            </a:r>
          </a:p>
          <a:p>
            <a:pPr marL="64008" indent="0" algn="ctr" eaLnBrk="1" fontAlgn="auto" hangingPunct="1">
              <a:spcAft>
                <a:spcPts val="0"/>
              </a:spcAft>
              <a:buClr>
                <a:schemeClr val="accent4"/>
              </a:buClr>
              <a:buNone/>
              <a:defRPr/>
            </a:pPr>
            <a:endParaRPr lang="en-US" dirty="0" smtClean="0">
              <a:cs typeface="Arial" pitchFamily="34" charset="0"/>
            </a:endParaRPr>
          </a:p>
          <a:p>
            <a:pPr marL="274320" indent="-274320" eaLnBrk="1" fontAlgn="auto" hangingPunct="1">
              <a:spcAft>
                <a:spcPts val="0"/>
              </a:spcAft>
              <a:buFont typeface="Wingdings 2"/>
              <a:buNone/>
              <a:defRPr/>
            </a:pPr>
            <a:endParaRPr lang="en-US" dirty="0" smtClean="0"/>
          </a:p>
          <a:p>
            <a:pPr marL="274320" indent="-274320" eaLnBrk="1" fontAlgn="auto" hangingPunct="1">
              <a:spcAft>
                <a:spcPts val="0"/>
              </a:spcAft>
              <a:buFont typeface="Wingdings 2"/>
              <a:buChar char=""/>
              <a:defRPr/>
            </a:pPr>
            <a:endParaRPr lang="en-US" i="1" dirty="0" smtClean="0"/>
          </a:p>
          <a:p>
            <a:pPr marL="274320" indent="-274320" eaLnBrk="1" fontAlgn="auto" hangingPunct="1">
              <a:spcAft>
                <a:spcPts val="0"/>
              </a:spcAft>
              <a:buFont typeface="Wingdings 2"/>
              <a:buChar char=""/>
              <a:defRPr/>
            </a:pPr>
            <a:endParaRPr lang="en-US" i="1" dirty="0" smtClean="0"/>
          </a:p>
          <a:p>
            <a:pPr marL="274320" indent="-274320" eaLnBrk="1" fontAlgn="auto" hangingPunct="1">
              <a:spcAft>
                <a:spcPts val="0"/>
              </a:spcAft>
              <a:buFont typeface="Wingdings 2"/>
              <a:buChar char=""/>
              <a:defRPr/>
            </a:pPr>
            <a:endParaRPr lang="en-US" kern="1400" spc="100"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kern="1400" spc="100"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kern="1400" spc="100" dirty="0" smtClean="0">
              <a:latin typeface="Arial" pitchFamily="34" charset="0"/>
              <a:cs typeface="Arial" pitchFamily="34" charset="0"/>
            </a:endParaRPr>
          </a:p>
        </p:txBody>
      </p:sp>
    </p:spTree>
    <p:extLst>
      <p:ext uri="{BB962C8B-B14F-4D97-AF65-F5344CB8AC3E}">
        <p14:creationId xmlns:p14="http://schemas.microsoft.com/office/powerpoint/2010/main" val="1262247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normAutofit/>
          </a:bodyPr>
          <a:lstStyle/>
          <a:p>
            <a:pPr algn="ctr" eaLnBrk="1" fontAlgn="auto" hangingPunct="1">
              <a:spcAft>
                <a:spcPts val="0"/>
              </a:spcAft>
              <a:defRPr/>
            </a:pPr>
            <a:r>
              <a:rPr lang="en-US" sz="4000" dirty="0" smtClean="0">
                <a:solidFill>
                  <a:srgbClr val="37E707"/>
                </a:solidFill>
                <a:latin typeface="Arial" pitchFamily="34" charset="0"/>
                <a:cs typeface="Arial" pitchFamily="34" charset="0"/>
              </a:rPr>
              <a:t>KJV /  “Sodomite”</a:t>
            </a:r>
            <a:endParaRPr lang="en-US" sz="4000" dirty="0">
              <a:solidFill>
                <a:srgbClr val="37E707"/>
              </a:solidFill>
            </a:endParaRPr>
          </a:p>
        </p:txBody>
      </p:sp>
      <p:sp>
        <p:nvSpPr>
          <p:cNvPr id="4" name="Rectangle 8"/>
          <p:cNvSpPr>
            <a:spLocks noGrp="1" noChangeArrowheads="1"/>
          </p:cNvSpPr>
          <p:nvPr>
            <p:ph idx="1"/>
          </p:nvPr>
        </p:nvSpPr>
        <p:spPr>
          <a:xfrm>
            <a:off x="152400" y="1447800"/>
            <a:ext cx="8991600" cy="5715000"/>
          </a:xfrm>
        </p:spPr>
        <p:txBody>
          <a:bodyPr>
            <a:normAutofit lnSpcReduction="10000"/>
          </a:bodyPr>
          <a:lstStyle/>
          <a:p>
            <a:pPr eaLnBrk="1" hangingPunct="1">
              <a:lnSpc>
                <a:spcPct val="80000"/>
              </a:lnSpc>
              <a:buFont typeface="Wingdings" pitchFamily="2" charset="2"/>
              <a:buNone/>
            </a:pPr>
            <a:r>
              <a:rPr lang="en-US" sz="2400" u="sng" dirty="0" smtClean="0">
                <a:cs typeface="Arial" charset="0"/>
              </a:rPr>
              <a:t>1Kings 14:24 </a:t>
            </a:r>
            <a:r>
              <a:rPr lang="en-US" sz="2400" dirty="0" smtClean="0">
                <a:cs typeface="Arial" charset="0"/>
              </a:rPr>
              <a:t>(KJV) </a:t>
            </a:r>
            <a:r>
              <a:rPr lang="en-US" sz="2400" i="1" dirty="0" smtClean="0">
                <a:cs typeface="Arial" charset="0"/>
              </a:rPr>
              <a:t>There were also </a:t>
            </a:r>
            <a:r>
              <a:rPr lang="en-US" sz="2400" b="1" i="1" dirty="0" smtClean="0">
                <a:solidFill>
                  <a:srgbClr val="37E707"/>
                </a:solidFill>
                <a:cs typeface="Arial" charset="0"/>
              </a:rPr>
              <a:t>sodomites</a:t>
            </a:r>
            <a:r>
              <a:rPr lang="en-US" sz="2400" i="1" dirty="0" smtClean="0">
                <a:cs typeface="Arial" charset="0"/>
              </a:rPr>
              <a:t> in the land: and they did according to all the abominations of the nations which the LORD cast out before the children of Israel.</a:t>
            </a:r>
          </a:p>
          <a:p>
            <a:pPr eaLnBrk="1" hangingPunct="1">
              <a:lnSpc>
                <a:spcPct val="80000"/>
              </a:lnSpc>
              <a:buFont typeface="Wingdings" pitchFamily="2" charset="2"/>
              <a:buNone/>
            </a:pPr>
            <a:endParaRPr lang="en-US" sz="2400" i="1" dirty="0" smtClean="0">
              <a:cs typeface="Arial" charset="0"/>
            </a:endParaRPr>
          </a:p>
          <a:p>
            <a:pPr eaLnBrk="1" hangingPunct="1">
              <a:lnSpc>
                <a:spcPct val="80000"/>
              </a:lnSpc>
              <a:buFont typeface="Wingdings" pitchFamily="2" charset="2"/>
              <a:buNone/>
            </a:pPr>
            <a:r>
              <a:rPr lang="en-US" sz="2400" u="sng" dirty="0" smtClean="0">
                <a:cs typeface="Arial" charset="0"/>
              </a:rPr>
              <a:t>1Kings 14:24 </a:t>
            </a:r>
            <a:r>
              <a:rPr lang="en-US" sz="2400" dirty="0" smtClean="0">
                <a:cs typeface="Arial" charset="0"/>
              </a:rPr>
              <a:t>(NIV)  </a:t>
            </a:r>
            <a:r>
              <a:rPr lang="en-US" sz="2400" i="1" dirty="0" smtClean="0">
                <a:cs typeface="Arial" charset="0"/>
              </a:rPr>
              <a:t>There were even </a:t>
            </a:r>
            <a:r>
              <a:rPr lang="en-US" sz="2400" b="1" i="1" dirty="0" smtClean="0">
                <a:solidFill>
                  <a:srgbClr val="37E707"/>
                </a:solidFill>
                <a:cs typeface="Arial" charset="0"/>
              </a:rPr>
              <a:t>male shrine prostitutes </a:t>
            </a:r>
            <a:r>
              <a:rPr lang="en-US" sz="2400" i="1" dirty="0" smtClean="0">
                <a:cs typeface="Arial" charset="0"/>
              </a:rPr>
              <a:t>in the land; the people engaged in all the detestable practices of the nations the LORD had driven out before the Israelites.</a:t>
            </a:r>
          </a:p>
          <a:p>
            <a:pPr eaLnBrk="1" hangingPunct="1">
              <a:lnSpc>
                <a:spcPct val="80000"/>
              </a:lnSpc>
              <a:buFont typeface="Wingdings" pitchFamily="2" charset="2"/>
              <a:buNone/>
            </a:pPr>
            <a:endParaRPr lang="en-US" sz="2400" i="1" dirty="0" smtClean="0">
              <a:cs typeface="Arial" charset="0"/>
            </a:endParaRPr>
          </a:p>
          <a:p>
            <a:pPr eaLnBrk="1" hangingPunct="1">
              <a:lnSpc>
                <a:spcPct val="80000"/>
              </a:lnSpc>
              <a:buFont typeface="Wingdings" pitchFamily="2" charset="2"/>
              <a:buNone/>
            </a:pPr>
            <a:r>
              <a:rPr lang="en-US" sz="2400" u="sng" dirty="0" smtClean="0">
                <a:cs typeface="Arial" charset="0"/>
              </a:rPr>
              <a:t>1Kings 14:24  </a:t>
            </a:r>
            <a:r>
              <a:rPr lang="en-US" sz="2400" dirty="0" smtClean="0">
                <a:cs typeface="Arial" charset="0"/>
              </a:rPr>
              <a:t>(TMB) </a:t>
            </a:r>
            <a:r>
              <a:rPr lang="en-US" sz="2400" i="1" dirty="0" smtClean="0">
                <a:cs typeface="Arial" charset="0"/>
              </a:rPr>
              <a:t>They had </a:t>
            </a:r>
            <a:r>
              <a:rPr lang="en-US" sz="2400" b="1" i="1" dirty="0" smtClean="0">
                <a:solidFill>
                  <a:srgbClr val="37E707"/>
                </a:solidFill>
                <a:cs typeface="Arial" charset="0"/>
              </a:rPr>
              <a:t>male sacred prostitutes</a:t>
            </a:r>
            <a:r>
              <a:rPr lang="en-US" sz="2400" i="1" dirty="0" smtClean="0">
                <a:cs typeface="Arial" charset="0"/>
              </a:rPr>
              <a:t>, polluting the country outrageously, all the stuff that GOD had gotten rid of when He brought Israel into the land. </a:t>
            </a:r>
          </a:p>
          <a:p>
            <a:pPr eaLnBrk="1" hangingPunct="1">
              <a:lnSpc>
                <a:spcPct val="80000"/>
              </a:lnSpc>
              <a:buFont typeface="Wingdings" pitchFamily="2" charset="2"/>
              <a:buNone/>
            </a:pPr>
            <a:endParaRPr lang="en-US" sz="2400" i="1" dirty="0" smtClean="0">
              <a:cs typeface="Arial" charset="0"/>
            </a:endParaRPr>
          </a:p>
          <a:p>
            <a:pPr eaLnBrk="1" hangingPunct="1">
              <a:lnSpc>
                <a:spcPct val="80000"/>
              </a:lnSpc>
              <a:buFont typeface="Wingdings" pitchFamily="2" charset="2"/>
              <a:buNone/>
            </a:pPr>
            <a:r>
              <a:rPr lang="en-US" sz="2400" u="sng" dirty="0" smtClean="0">
                <a:cs typeface="Arial" charset="0"/>
              </a:rPr>
              <a:t>1 Kings 14:24 </a:t>
            </a:r>
            <a:r>
              <a:rPr lang="en-US" sz="2400" dirty="0" smtClean="0">
                <a:cs typeface="Arial" charset="0"/>
              </a:rPr>
              <a:t>(NASB) </a:t>
            </a:r>
            <a:r>
              <a:rPr lang="en-US" sz="2400" i="1" dirty="0" smtClean="0">
                <a:cs typeface="Arial" charset="0"/>
              </a:rPr>
              <a:t>There were also </a:t>
            </a:r>
            <a:r>
              <a:rPr lang="en-US" sz="2400" b="1" i="1" dirty="0" smtClean="0">
                <a:solidFill>
                  <a:srgbClr val="37E707"/>
                </a:solidFill>
                <a:cs typeface="Arial" charset="0"/>
              </a:rPr>
              <a:t>male cult prostitutes </a:t>
            </a:r>
            <a:r>
              <a:rPr lang="en-US" sz="2400" i="1" dirty="0" smtClean="0">
                <a:cs typeface="Arial" charset="0"/>
              </a:rPr>
              <a:t>in the land. They did according to all the abominations of the nations which the LORD dispossessed before the sons of Israel</a:t>
            </a:r>
            <a:r>
              <a:rPr lang="en-US" sz="2400" dirty="0" smtClean="0">
                <a:cs typeface="Arial" charset="0"/>
              </a:rPr>
              <a:t>.</a:t>
            </a:r>
            <a:endParaRPr lang="en-US" sz="2400" i="1" dirty="0" smtClean="0">
              <a:cs typeface="Arial" charset="0"/>
            </a:endParaRPr>
          </a:p>
          <a:p>
            <a:pPr eaLnBrk="1" hangingPunct="1">
              <a:lnSpc>
                <a:spcPct val="80000"/>
              </a:lnSpc>
              <a:buFont typeface="Wingdings" pitchFamily="2" charset="2"/>
              <a:buNone/>
            </a:pPr>
            <a:endParaRPr lang="en-US" sz="1900" dirty="0" smtClean="0"/>
          </a:p>
          <a:p>
            <a:pPr eaLnBrk="1" hangingPunct="1">
              <a:lnSpc>
                <a:spcPct val="80000"/>
              </a:lnSpc>
              <a:buFont typeface="Wingdings" pitchFamily="2" charset="2"/>
              <a:buNone/>
            </a:pPr>
            <a:r>
              <a:rPr lang="en-US" sz="1900" dirty="0" smtClean="0"/>
              <a:t> </a:t>
            </a:r>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3000" dirty="0" smtClean="0"/>
          </a:p>
          <a:p>
            <a:pPr eaLnBrk="1" hangingPunct="1">
              <a:lnSpc>
                <a:spcPct val="80000"/>
              </a:lnSpc>
            </a:pPr>
            <a:endParaRPr lang="en-US" sz="2400" dirty="0" smtClean="0"/>
          </a:p>
        </p:txBody>
      </p:sp>
    </p:spTree>
    <p:extLst>
      <p:ext uri="{BB962C8B-B14F-4D97-AF65-F5344CB8AC3E}">
        <p14:creationId xmlns:p14="http://schemas.microsoft.com/office/powerpoint/2010/main" val="690259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pPr algn="ctr" eaLnBrk="1" fontAlgn="auto" hangingPunct="1">
              <a:spcAft>
                <a:spcPts val="0"/>
              </a:spcAft>
              <a:defRPr/>
            </a:pPr>
            <a:r>
              <a:rPr lang="en-US" dirty="0" smtClean="0">
                <a:solidFill>
                  <a:srgbClr val="37E707"/>
                </a:solidFill>
                <a:latin typeface="Arial" pitchFamily="34" charset="0"/>
                <a:cs typeface="Arial" pitchFamily="34" charset="0"/>
              </a:rPr>
              <a:t>KJV /  “Sodomite”</a:t>
            </a:r>
            <a:endParaRPr lang="en-US" dirty="0">
              <a:solidFill>
                <a:srgbClr val="37E707"/>
              </a:solidFill>
            </a:endParaRPr>
          </a:p>
        </p:txBody>
      </p:sp>
      <p:sp>
        <p:nvSpPr>
          <p:cNvPr id="4" name="Rectangle 8"/>
          <p:cNvSpPr>
            <a:spLocks noGrp="1" noChangeArrowheads="1"/>
          </p:cNvSpPr>
          <p:nvPr>
            <p:ph idx="1"/>
          </p:nvPr>
        </p:nvSpPr>
        <p:spPr>
          <a:xfrm>
            <a:off x="152400" y="1066800"/>
            <a:ext cx="8991600" cy="5791200"/>
          </a:xfrm>
        </p:spPr>
        <p:txBody>
          <a:bodyPr>
            <a:normAutofit fontScale="92500" lnSpcReduction="20000"/>
          </a:bodyPr>
          <a:lstStyle/>
          <a:p>
            <a:pPr eaLnBrk="1" hangingPunct="1">
              <a:buFont typeface="Wingdings" pitchFamily="2" charset="2"/>
              <a:buNone/>
              <a:defRPr/>
            </a:pPr>
            <a:r>
              <a:rPr lang="en-US" sz="2600" u="sng" dirty="0" smtClean="0">
                <a:cs typeface="Arial" pitchFamily="34" charset="0"/>
              </a:rPr>
              <a:t>1Kings 15:12 </a:t>
            </a:r>
            <a:r>
              <a:rPr lang="en-US" sz="2600" dirty="0" smtClean="0">
                <a:cs typeface="Arial" pitchFamily="34" charset="0"/>
              </a:rPr>
              <a:t>(KJV</a:t>
            </a:r>
            <a:r>
              <a:rPr lang="en-US" sz="2600" i="1" dirty="0" smtClean="0">
                <a:cs typeface="Arial" pitchFamily="34" charset="0"/>
              </a:rPr>
              <a:t>) He took away the </a:t>
            </a:r>
            <a:r>
              <a:rPr lang="en-US" sz="2600" b="1" i="1" dirty="0" smtClean="0">
                <a:solidFill>
                  <a:srgbClr val="37E707"/>
                </a:solidFill>
                <a:cs typeface="Arial" pitchFamily="34" charset="0"/>
              </a:rPr>
              <a:t>sodomites</a:t>
            </a:r>
            <a:r>
              <a:rPr lang="en-US" sz="2600" i="1" dirty="0" smtClean="0">
                <a:cs typeface="Arial" pitchFamily="34" charset="0"/>
              </a:rPr>
              <a:t> out of the land and removed all the idols that his fathers had made.</a:t>
            </a:r>
          </a:p>
          <a:p>
            <a:pPr eaLnBrk="1" hangingPunct="1">
              <a:buFont typeface="Wingdings" pitchFamily="2" charset="2"/>
              <a:buNone/>
              <a:defRPr/>
            </a:pPr>
            <a:endParaRPr lang="en-US" sz="2600" i="1" dirty="0" smtClean="0">
              <a:cs typeface="Arial" pitchFamily="34" charset="0"/>
            </a:endParaRPr>
          </a:p>
          <a:p>
            <a:pPr eaLnBrk="1" hangingPunct="1">
              <a:buFont typeface="Wingdings" pitchFamily="2" charset="2"/>
              <a:buNone/>
              <a:defRPr/>
            </a:pPr>
            <a:r>
              <a:rPr lang="en-US" sz="2600" u="sng" dirty="0" smtClean="0">
                <a:cs typeface="Arial" pitchFamily="34" charset="0"/>
              </a:rPr>
              <a:t>1Kings 15:12 </a:t>
            </a:r>
            <a:r>
              <a:rPr lang="en-US" sz="2600" dirty="0" smtClean="0">
                <a:cs typeface="Arial" pitchFamily="34" charset="0"/>
              </a:rPr>
              <a:t>(NIV) </a:t>
            </a:r>
            <a:r>
              <a:rPr lang="en-US" sz="2600" i="1" dirty="0" smtClean="0">
                <a:cs typeface="Arial" pitchFamily="34" charset="0"/>
              </a:rPr>
              <a:t>He expelled all the </a:t>
            </a:r>
            <a:r>
              <a:rPr lang="en-US" sz="2600" b="1" i="1" dirty="0" smtClean="0">
                <a:solidFill>
                  <a:srgbClr val="37E707"/>
                </a:solidFill>
                <a:cs typeface="Arial" pitchFamily="34" charset="0"/>
              </a:rPr>
              <a:t>shrine prostitutes </a:t>
            </a:r>
            <a:r>
              <a:rPr lang="en-US" sz="2600" i="1" dirty="0" smtClean="0">
                <a:cs typeface="Arial" pitchFamily="34" charset="0"/>
              </a:rPr>
              <a:t>from the and and got rid of the idols his fathers had made.</a:t>
            </a:r>
          </a:p>
          <a:p>
            <a:pPr eaLnBrk="1" hangingPunct="1">
              <a:buFont typeface="Wingdings" pitchFamily="2" charset="2"/>
              <a:buNone/>
              <a:defRPr/>
            </a:pPr>
            <a:endParaRPr lang="en-US" sz="2600" i="1" dirty="0" smtClean="0">
              <a:cs typeface="Arial" pitchFamily="34" charset="0"/>
            </a:endParaRPr>
          </a:p>
          <a:p>
            <a:pPr eaLnBrk="1" hangingPunct="1">
              <a:buFont typeface="Wingdings" pitchFamily="2" charset="2"/>
              <a:buNone/>
              <a:defRPr/>
            </a:pPr>
            <a:r>
              <a:rPr lang="en-US" sz="2600" u="sng" dirty="0" smtClean="0">
                <a:cs typeface="Arial" pitchFamily="34" charset="0"/>
              </a:rPr>
              <a:t>1Kings 15:12 </a:t>
            </a:r>
            <a:r>
              <a:rPr lang="en-US" sz="2600" dirty="0" smtClean="0">
                <a:cs typeface="Arial" pitchFamily="34" charset="0"/>
              </a:rPr>
              <a:t>(NASB) </a:t>
            </a:r>
            <a:r>
              <a:rPr lang="en-US" sz="2600" i="1" dirty="0" smtClean="0">
                <a:cs typeface="Arial" pitchFamily="34" charset="0"/>
              </a:rPr>
              <a:t>He also put away the </a:t>
            </a:r>
            <a:r>
              <a:rPr lang="en-US" sz="2600" b="1" i="1" dirty="0" smtClean="0">
                <a:solidFill>
                  <a:srgbClr val="37E707"/>
                </a:solidFill>
                <a:cs typeface="Arial" pitchFamily="34" charset="0"/>
              </a:rPr>
              <a:t>male cult prostitutes </a:t>
            </a:r>
            <a:r>
              <a:rPr lang="en-US" sz="2600" i="1" dirty="0" smtClean="0">
                <a:cs typeface="Arial" pitchFamily="34" charset="0"/>
              </a:rPr>
              <a:t>from the land and removed all the idols which his fathers had made.</a:t>
            </a:r>
          </a:p>
          <a:p>
            <a:pPr eaLnBrk="1" hangingPunct="1">
              <a:buFont typeface="Wingdings" pitchFamily="2" charset="2"/>
              <a:buNone/>
              <a:defRPr/>
            </a:pPr>
            <a:endParaRPr lang="en-US" sz="2600" dirty="0" smtClean="0">
              <a:cs typeface="Arial" pitchFamily="34" charset="0"/>
            </a:endParaRPr>
          </a:p>
          <a:p>
            <a:pPr eaLnBrk="1" hangingPunct="1">
              <a:buFont typeface="Wingdings" pitchFamily="2" charset="2"/>
              <a:buNone/>
              <a:defRPr/>
            </a:pPr>
            <a:r>
              <a:rPr lang="en-US" sz="2600" u="sng" dirty="0" smtClean="0">
                <a:cs typeface="Arial" pitchFamily="34" charset="0"/>
              </a:rPr>
              <a:t>1 Kings 15:12 </a:t>
            </a:r>
            <a:r>
              <a:rPr lang="en-US" sz="2600" dirty="0" smtClean="0">
                <a:cs typeface="Arial" pitchFamily="34" charset="0"/>
              </a:rPr>
              <a:t>(AMP) </a:t>
            </a:r>
            <a:r>
              <a:rPr lang="en-US" sz="2600" i="1" dirty="0" smtClean="0">
                <a:cs typeface="Arial" pitchFamily="34" charset="0"/>
              </a:rPr>
              <a:t>He put away </a:t>
            </a:r>
            <a:r>
              <a:rPr lang="en-US" sz="2600" b="1" i="1" dirty="0" smtClean="0">
                <a:solidFill>
                  <a:srgbClr val="37E707"/>
                </a:solidFill>
                <a:cs typeface="Arial" pitchFamily="34" charset="0"/>
              </a:rPr>
              <a:t>the sodomites (male cult prostitutes) </a:t>
            </a:r>
            <a:r>
              <a:rPr lang="en-US" sz="2600" i="1" dirty="0" smtClean="0">
                <a:cs typeface="Arial" pitchFamily="34" charset="0"/>
              </a:rPr>
              <a:t>out of the land and removed all the idols that his fathers had made or promoted</a:t>
            </a:r>
            <a:r>
              <a:rPr lang="en-US" sz="2600" dirty="0" smtClean="0">
                <a:cs typeface="Arial" pitchFamily="34" charset="0"/>
              </a:rPr>
              <a:t>.</a:t>
            </a:r>
          </a:p>
          <a:p>
            <a:pPr eaLnBrk="1" hangingPunct="1">
              <a:lnSpc>
                <a:spcPct val="80000"/>
              </a:lnSpc>
              <a:buFont typeface="Wingdings" pitchFamily="2" charset="2"/>
              <a:buNone/>
            </a:pPr>
            <a:endParaRPr lang="en-US" sz="2200" i="1" dirty="0" smtClean="0">
              <a:latin typeface="Arial" charset="0"/>
              <a:cs typeface="Arial" charset="0"/>
            </a:endParaRPr>
          </a:p>
          <a:p>
            <a:pPr eaLnBrk="1" hangingPunct="1">
              <a:lnSpc>
                <a:spcPct val="80000"/>
              </a:lnSpc>
              <a:buFont typeface="Wingdings" pitchFamily="2" charset="2"/>
              <a:buNone/>
            </a:pPr>
            <a:endParaRPr lang="en-US" sz="1900" dirty="0" smtClean="0"/>
          </a:p>
          <a:p>
            <a:pPr eaLnBrk="1" hangingPunct="1">
              <a:lnSpc>
                <a:spcPct val="80000"/>
              </a:lnSpc>
              <a:buFont typeface="Wingdings" pitchFamily="2" charset="2"/>
              <a:buNone/>
            </a:pPr>
            <a:r>
              <a:rPr lang="en-US" sz="1900" dirty="0" smtClean="0"/>
              <a:t> </a:t>
            </a:r>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1700" dirty="0" smtClean="0"/>
          </a:p>
          <a:p>
            <a:pPr eaLnBrk="1" hangingPunct="1">
              <a:lnSpc>
                <a:spcPct val="80000"/>
              </a:lnSpc>
              <a:buFont typeface="Wingdings" pitchFamily="2" charset="2"/>
              <a:buNone/>
            </a:pPr>
            <a:endParaRPr lang="en-US" sz="3000" dirty="0" smtClean="0"/>
          </a:p>
          <a:p>
            <a:pPr eaLnBrk="1" hangingPunct="1">
              <a:lnSpc>
                <a:spcPct val="80000"/>
              </a:lnSpc>
            </a:pPr>
            <a:endParaRPr lang="en-US" sz="2400" dirty="0" smtClean="0"/>
          </a:p>
        </p:txBody>
      </p:sp>
    </p:spTree>
    <p:extLst>
      <p:ext uri="{BB962C8B-B14F-4D97-AF65-F5344CB8AC3E}">
        <p14:creationId xmlns:p14="http://schemas.microsoft.com/office/powerpoint/2010/main" val="2596559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524000"/>
            <a:ext cx="7772400" cy="4071936"/>
          </a:xfrm>
        </p:spPr>
        <p:txBody>
          <a:bodyPr>
            <a:normAutofit/>
          </a:bodyPr>
          <a:lstStyle/>
          <a:p>
            <a:pPr algn="ctr"/>
            <a:r>
              <a:rPr lang="en-US" sz="5400" b="0" dirty="0" smtClean="0">
                <a:solidFill>
                  <a:srgbClr val="37E707"/>
                </a:solidFill>
                <a:latin typeface="Arial" pitchFamily="34" charset="0"/>
                <a:cs typeface="Arial" pitchFamily="34" charset="0"/>
              </a:rPr>
              <a:t>LEVITICUS 18</a:t>
            </a:r>
            <a:br>
              <a:rPr lang="en-US" sz="5400" b="0" dirty="0" smtClean="0">
                <a:solidFill>
                  <a:srgbClr val="37E707"/>
                </a:solidFill>
                <a:latin typeface="Arial" pitchFamily="34" charset="0"/>
                <a:cs typeface="Arial" pitchFamily="34" charset="0"/>
              </a:rPr>
            </a:br>
            <a:r>
              <a:rPr lang="en-US" sz="5400" b="0" dirty="0" smtClean="0">
                <a:solidFill>
                  <a:srgbClr val="37E707"/>
                </a:solidFill>
                <a:latin typeface="Arial" pitchFamily="34" charset="0"/>
                <a:cs typeface="Arial" pitchFamily="34" charset="0"/>
              </a:rPr>
              <a:t/>
            </a:r>
            <a:br>
              <a:rPr lang="en-US" sz="5400" b="0" dirty="0" smtClean="0">
                <a:solidFill>
                  <a:srgbClr val="37E707"/>
                </a:solidFill>
                <a:latin typeface="Arial" pitchFamily="34" charset="0"/>
                <a:cs typeface="Arial" pitchFamily="34" charset="0"/>
              </a:rPr>
            </a:br>
            <a:r>
              <a:rPr lang="en-US" sz="5400" b="0" dirty="0" smtClean="0">
                <a:solidFill>
                  <a:srgbClr val="37E707"/>
                </a:solidFill>
                <a:latin typeface="Arial" pitchFamily="34" charset="0"/>
                <a:cs typeface="Arial" pitchFamily="34" charset="0"/>
              </a:rPr>
              <a:t>ABOMINATION</a:t>
            </a:r>
            <a:endParaRPr lang="en-US" sz="5400" b="0" dirty="0">
              <a:solidFill>
                <a:srgbClr val="37E707"/>
              </a:solidFill>
              <a:latin typeface="Arial" pitchFamily="34" charset="0"/>
              <a:cs typeface="Arial" pitchFamily="34" charset="0"/>
            </a:endParaRPr>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8888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smtClean="0">
                <a:solidFill>
                  <a:srgbClr val="37E707"/>
                </a:solidFill>
                <a:latin typeface="Arial" charset="0"/>
                <a:cs typeface="Arial" charset="0"/>
              </a:rPr>
              <a:t>Holiness Code – Lev. 18 - 22</a:t>
            </a:r>
            <a:endParaRPr lang="en-US" dirty="0" smtClean="0">
              <a:solidFill>
                <a:srgbClr val="37E707"/>
              </a:solidFill>
            </a:endParaRPr>
          </a:p>
        </p:txBody>
      </p:sp>
      <p:sp>
        <p:nvSpPr>
          <p:cNvPr id="3" name="Content Placeholder 2"/>
          <p:cNvSpPr>
            <a:spLocks noGrp="1"/>
          </p:cNvSpPr>
          <p:nvPr>
            <p:ph idx="1"/>
          </p:nvPr>
        </p:nvSpPr>
        <p:spPr>
          <a:xfrm>
            <a:off x="301625" y="1524000"/>
            <a:ext cx="8156575" cy="5181600"/>
          </a:xfrm>
        </p:spPr>
        <p:txBody>
          <a:bodyPr>
            <a:normAutofit/>
          </a:bodyPr>
          <a:lstStyle/>
          <a:p>
            <a:pPr marL="64008" indent="0" eaLnBrk="1" hangingPunct="1">
              <a:lnSpc>
                <a:spcPct val="80000"/>
              </a:lnSpc>
              <a:buClr>
                <a:srgbClr val="37E707"/>
              </a:buClr>
              <a:buNone/>
            </a:pPr>
            <a:r>
              <a:rPr lang="en-US" sz="2000" dirty="0" smtClean="0">
                <a:cs typeface="Arial" charset="0"/>
              </a:rPr>
              <a:t>Was written as a manual for The Levite Priests to follow in accordance with their worship. It’s purpose was to keep the worship of Israel's priesthood pure and separate from any influence of the Canaanites who had temple prostitution, and bestiality in their temples.</a:t>
            </a:r>
          </a:p>
          <a:p>
            <a:pPr eaLnBrk="1" hangingPunct="1">
              <a:lnSpc>
                <a:spcPct val="80000"/>
              </a:lnSpc>
              <a:buClr>
                <a:srgbClr val="37E707"/>
              </a:buClr>
              <a:buFont typeface="Wingdings" pitchFamily="2" charset="2"/>
              <a:buChar char="§"/>
            </a:pPr>
            <a:endParaRPr lang="en-US" sz="2000" dirty="0">
              <a:cs typeface="Arial" charset="0"/>
            </a:endParaRPr>
          </a:p>
          <a:p>
            <a:pPr marL="64008" indent="0" eaLnBrk="1" hangingPunct="1">
              <a:lnSpc>
                <a:spcPct val="80000"/>
              </a:lnSpc>
              <a:buClr>
                <a:srgbClr val="37E707"/>
              </a:buClr>
              <a:buNone/>
            </a:pPr>
            <a:endParaRPr lang="en-US" sz="2000" dirty="0" smtClean="0">
              <a:cs typeface="Arial" charset="0"/>
            </a:endParaRPr>
          </a:p>
          <a:p>
            <a:pPr marL="64008" indent="0">
              <a:buNone/>
            </a:pPr>
            <a:r>
              <a:rPr lang="en-US" sz="2000" i="1" u="sng" dirty="0" smtClean="0">
                <a:solidFill>
                  <a:srgbClr val="FFFF99"/>
                </a:solidFill>
              </a:rPr>
              <a:t>Lev. 18:1-3 </a:t>
            </a:r>
            <a:r>
              <a:rPr lang="en-US" sz="2000" dirty="0" smtClean="0"/>
              <a:t>“The </a:t>
            </a:r>
            <a:r>
              <a:rPr lang="en-US" sz="2000" cap="small" dirty="0"/>
              <a:t>Lord</a:t>
            </a:r>
            <a:r>
              <a:rPr lang="en-US" sz="2000" dirty="0"/>
              <a:t> said to Moses, </a:t>
            </a:r>
            <a:r>
              <a:rPr lang="en-US" sz="2000" baseline="30000" dirty="0"/>
              <a:t> </a:t>
            </a:r>
            <a:r>
              <a:rPr lang="en-US" sz="2000" dirty="0"/>
              <a:t>“Speak to the Israelites and say to them: ‘I am the </a:t>
            </a:r>
            <a:r>
              <a:rPr lang="en-US" sz="2000" cap="small" dirty="0"/>
              <a:t>Lord</a:t>
            </a:r>
            <a:r>
              <a:rPr lang="en-US" sz="2000" dirty="0"/>
              <a:t> your God. </a:t>
            </a:r>
            <a:r>
              <a:rPr lang="en-US" sz="2000" baseline="30000" dirty="0"/>
              <a:t>3 </a:t>
            </a:r>
            <a:r>
              <a:rPr lang="en-US" sz="2000" dirty="0"/>
              <a:t>You must not do as they do in Egypt, where you used to live, and you must not do as they do in the land of Canaan, where I am bringing you. Do not follow their </a:t>
            </a:r>
            <a:r>
              <a:rPr lang="en-US" sz="2000" dirty="0" smtClean="0"/>
              <a:t>practices.</a:t>
            </a:r>
          </a:p>
        </p:txBody>
      </p:sp>
    </p:spTree>
    <p:extLst>
      <p:ext uri="{BB962C8B-B14F-4D97-AF65-F5344CB8AC3E}">
        <p14:creationId xmlns:p14="http://schemas.microsoft.com/office/powerpoint/2010/main" val="3804199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0"/>
            <a:ext cx="9144000" cy="1256506"/>
          </a:xfrm>
        </p:spPr>
        <p:txBody>
          <a:bodyPr>
            <a:normAutofit/>
          </a:bodyPr>
          <a:lstStyle/>
          <a:p>
            <a:pPr algn="ctr" eaLnBrk="1" hangingPunct="1"/>
            <a:r>
              <a:rPr lang="en-US" sz="3600" dirty="0" smtClean="0">
                <a:solidFill>
                  <a:srgbClr val="37E707"/>
                </a:solidFill>
                <a:cs typeface="Arial" charset="0"/>
              </a:rPr>
              <a:t>Holiness Code – Leviticus</a:t>
            </a:r>
            <a:endParaRPr lang="en-US" sz="3600" dirty="0" smtClean="0">
              <a:solidFill>
                <a:srgbClr val="FFFF99"/>
              </a:solidFill>
            </a:endParaRPr>
          </a:p>
        </p:txBody>
      </p:sp>
      <p:sp>
        <p:nvSpPr>
          <p:cNvPr id="3" name="Content Placeholder 2"/>
          <p:cNvSpPr>
            <a:spLocks noGrp="1"/>
          </p:cNvSpPr>
          <p:nvPr>
            <p:ph idx="1"/>
          </p:nvPr>
        </p:nvSpPr>
        <p:spPr>
          <a:xfrm>
            <a:off x="301625" y="1143000"/>
            <a:ext cx="8308975" cy="5486400"/>
          </a:xfrm>
        </p:spPr>
        <p:txBody>
          <a:bodyPr>
            <a:normAutofit/>
          </a:bodyPr>
          <a:lstStyle/>
          <a:p>
            <a:pPr marL="0" indent="0" eaLnBrk="1" fontAlgn="auto" hangingPunct="1">
              <a:lnSpc>
                <a:spcPct val="80000"/>
              </a:lnSpc>
              <a:spcAft>
                <a:spcPts val="0"/>
              </a:spcAft>
              <a:buNone/>
              <a:defRPr/>
            </a:pPr>
            <a:endParaRPr lang="en-US" sz="2000" i="1" u="sng" dirty="0" smtClean="0">
              <a:cs typeface="Arial" pitchFamily="34" charset="0"/>
            </a:endParaRPr>
          </a:p>
          <a:p>
            <a:pPr marL="0" indent="0" eaLnBrk="1" fontAlgn="auto" hangingPunct="1">
              <a:lnSpc>
                <a:spcPct val="80000"/>
              </a:lnSpc>
              <a:spcAft>
                <a:spcPts val="0"/>
              </a:spcAft>
              <a:buNone/>
              <a:defRPr/>
            </a:pPr>
            <a:endParaRPr lang="en-US" sz="2000" i="1" u="sng" dirty="0" smtClean="0">
              <a:solidFill>
                <a:srgbClr val="FFFF99"/>
              </a:solidFill>
              <a:cs typeface="Arial" pitchFamily="34" charset="0"/>
            </a:endParaRPr>
          </a:p>
          <a:p>
            <a:pPr marL="0" indent="0" eaLnBrk="1" fontAlgn="auto" hangingPunct="1">
              <a:lnSpc>
                <a:spcPct val="80000"/>
              </a:lnSpc>
              <a:spcAft>
                <a:spcPts val="0"/>
              </a:spcAft>
              <a:buNone/>
              <a:defRPr/>
            </a:pPr>
            <a:r>
              <a:rPr lang="en-US" sz="2000" i="1" u="sng" dirty="0" smtClean="0">
                <a:solidFill>
                  <a:srgbClr val="FFFF99"/>
                </a:solidFill>
                <a:cs typeface="Arial" pitchFamily="34" charset="0"/>
              </a:rPr>
              <a:t>Lev. 18:21</a:t>
            </a:r>
            <a:r>
              <a:rPr lang="en-US" sz="2000" i="1" dirty="0" smtClean="0">
                <a:solidFill>
                  <a:srgbClr val="FFFF99"/>
                </a:solidFill>
                <a:cs typeface="Arial" pitchFamily="34" charset="0"/>
              </a:rPr>
              <a:t> </a:t>
            </a:r>
            <a:r>
              <a:rPr lang="en-US" sz="2000" i="1" dirty="0" smtClean="0">
                <a:cs typeface="Arial" pitchFamily="34" charset="0"/>
              </a:rPr>
              <a:t>“You shall not give any of your offspring to offer  them to </a:t>
            </a:r>
            <a:r>
              <a:rPr lang="en-US" sz="2000" i="1" dirty="0" err="1" smtClean="0">
                <a:cs typeface="Arial" pitchFamily="34" charset="0"/>
              </a:rPr>
              <a:t>Molech</a:t>
            </a:r>
            <a:r>
              <a:rPr lang="en-US" sz="2000" i="1" dirty="0" smtClean="0">
                <a:cs typeface="Arial" pitchFamily="34" charset="0"/>
              </a:rPr>
              <a:t>, nor shall you profane the name of your God. </a:t>
            </a:r>
          </a:p>
          <a:p>
            <a:pPr marL="0" indent="0" eaLnBrk="1" fontAlgn="auto" hangingPunct="1">
              <a:lnSpc>
                <a:spcPct val="80000"/>
              </a:lnSpc>
              <a:spcAft>
                <a:spcPts val="0"/>
              </a:spcAft>
              <a:buNone/>
              <a:defRPr/>
            </a:pPr>
            <a:r>
              <a:rPr lang="en-US" sz="2000" i="1" u="sng" dirty="0" smtClean="0">
                <a:solidFill>
                  <a:srgbClr val="FFFF99"/>
                </a:solidFill>
                <a:cs typeface="Arial" pitchFamily="34" charset="0"/>
              </a:rPr>
              <a:t>Lev. 18:22</a:t>
            </a:r>
            <a:r>
              <a:rPr lang="en-US" sz="2000" i="1" dirty="0" smtClean="0">
                <a:solidFill>
                  <a:srgbClr val="FFFF99"/>
                </a:solidFill>
                <a:cs typeface="Arial" pitchFamily="34" charset="0"/>
              </a:rPr>
              <a:t> </a:t>
            </a:r>
            <a:r>
              <a:rPr lang="en-US" sz="2000" i="1" dirty="0" smtClean="0">
                <a:cs typeface="Arial" pitchFamily="34" charset="0"/>
              </a:rPr>
              <a:t>“You shall not lie with a male as one lies with a female; it is an abomination.”</a:t>
            </a:r>
            <a:r>
              <a:rPr lang="en-US" sz="2000" i="1" dirty="0" smtClean="0">
                <a:solidFill>
                  <a:srgbClr val="37E707"/>
                </a:solidFill>
                <a:cs typeface="Arial" pitchFamily="34" charset="0"/>
              </a:rPr>
              <a:t> (</a:t>
            </a:r>
            <a:r>
              <a:rPr lang="en-US" sz="2000" i="1" dirty="0" err="1" smtClean="0">
                <a:solidFill>
                  <a:srgbClr val="37E707"/>
                </a:solidFill>
                <a:cs typeface="Arial" pitchFamily="34" charset="0"/>
              </a:rPr>
              <a:t>to’ebah</a:t>
            </a:r>
            <a:r>
              <a:rPr lang="en-US" sz="2000" i="1" dirty="0" smtClean="0">
                <a:solidFill>
                  <a:srgbClr val="37E707"/>
                </a:solidFill>
                <a:cs typeface="Arial" pitchFamily="34" charset="0"/>
              </a:rPr>
              <a:t>)</a:t>
            </a:r>
          </a:p>
          <a:p>
            <a:pPr marL="274320" indent="-274320" eaLnBrk="1" fontAlgn="auto" hangingPunct="1">
              <a:lnSpc>
                <a:spcPct val="80000"/>
              </a:lnSpc>
              <a:spcAft>
                <a:spcPts val="0"/>
              </a:spcAft>
              <a:buFont typeface="Wingdings 2"/>
              <a:buNone/>
              <a:defRPr/>
            </a:pPr>
            <a:endParaRPr lang="en-US" sz="2000" b="1" i="1" dirty="0" smtClean="0">
              <a:cs typeface="Arial" pitchFamily="34" charset="0"/>
            </a:endParaRPr>
          </a:p>
          <a:p>
            <a:pPr marL="0" indent="0">
              <a:lnSpc>
                <a:spcPct val="80000"/>
              </a:lnSpc>
              <a:buNone/>
              <a:defRPr/>
            </a:pPr>
            <a:r>
              <a:rPr lang="en-US" sz="2000" dirty="0" smtClean="0">
                <a:cs typeface="Arial" pitchFamily="34" charset="0"/>
              </a:rPr>
              <a:t>The Hebrew word </a:t>
            </a:r>
            <a:r>
              <a:rPr lang="en-US" sz="2000" dirty="0" smtClean="0">
                <a:solidFill>
                  <a:srgbClr val="37E707"/>
                </a:solidFill>
                <a:cs typeface="Arial" pitchFamily="34" charset="0"/>
              </a:rPr>
              <a:t>(</a:t>
            </a:r>
            <a:r>
              <a:rPr lang="en-US" sz="2000" i="1" dirty="0" err="1" smtClean="0">
                <a:solidFill>
                  <a:srgbClr val="37E707"/>
                </a:solidFill>
                <a:cs typeface="Arial" pitchFamily="34" charset="0"/>
              </a:rPr>
              <a:t>to'ebah</a:t>
            </a:r>
            <a:r>
              <a:rPr lang="en-US" sz="2000" dirty="0" smtClean="0">
                <a:solidFill>
                  <a:srgbClr val="37E707"/>
                </a:solidFill>
                <a:cs typeface="Arial" pitchFamily="34" charset="0"/>
              </a:rPr>
              <a:t>) </a:t>
            </a:r>
            <a:r>
              <a:rPr lang="en-US" sz="2000" dirty="0" smtClean="0">
                <a:cs typeface="Arial" pitchFamily="34" charset="0"/>
              </a:rPr>
              <a:t>translated as “abomination” is a religious term and not a sexual term. It was always used when describing religious idolatry and worship practices, and not a sexual relationship.</a:t>
            </a:r>
          </a:p>
          <a:p>
            <a:pPr marL="0" indent="0">
              <a:lnSpc>
                <a:spcPct val="80000"/>
              </a:lnSpc>
              <a:buNone/>
              <a:defRPr/>
            </a:pPr>
            <a:endParaRPr lang="en-US" sz="2000" dirty="0" smtClean="0">
              <a:cs typeface="Arial" pitchFamily="34" charset="0"/>
            </a:endParaRPr>
          </a:p>
          <a:p>
            <a:pPr marL="0" indent="0">
              <a:lnSpc>
                <a:spcPct val="80000"/>
              </a:lnSpc>
              <a:buNone/>
              <a:defRPr/>
            </a:pPr>
            <a:endParaRPr lang="en-US" sz="2000" dirty="0" smtClean="0">
              <a:cs typeface="Arial" pitchFamily="34" charset="0"/>
            </a:endParaRPr>
          </a:p>
          <a:p>
            <a:pPr marL="0" indent="0">
              <a:lnSpc>
                <a:spcPct val="80000"/>
              </a:lnSpc>
              <a:buNone/>
              <a:defRPr/>
            </a:pPr>
            <a:r>
              <a:rPr lang="en-US" sz="2000" dirty="0" smtClean="0">
                <a:cs typeface="Arial" pitchFamily="34" charset="0"/>
              </a:rPr>
              <a:t>There </a:t>
            </a:r>
            <a:r>
              <a:rPr lang="en-US" sz="2000" dirty="0">
                <a:cs typeface="Arial" panose="020B0604020202020204" pitchFamily="34" charset="0"/>
              </a:rPr>
              <a:t>were other Hebrew words that </a:t>
            </a:r>
            <a:r>
              <a:rPr lang="en-US" sz="2000" dirty="0" smtClean="0">
                <a:cs typeface="Arial" panose="020B0604020202020204" pitchFamily="34" charset="0"/>
              </a:rPr>
              <a:t>would </a:t>
            </a:r>
            <a:r>
              <a:rPr lang="en-US" sz="2000" dirty="0">
                <a:cs typeface="Arial" panose="020B0604020202020204" pitchFamily="34" charset="0"/>
              </a:rPr>
              <a:t>have been used if this was </a:t>
            </a:r>
            <a:r>
              <a:rPr lang="en-US" sz="2000" dirty="0" smtClean="0">
                <a:cs typeface="Arial" panose="020B0604020202020204" pitchFamily="34" charset="0"/>
              </a:rPr>
              <a:t>just a </a:t>
            </a:r>
            <a:r>
              <a:rPr lang="en-US" sz="2000" dirty="0">
                <a:cs typeface="Arial" panose="020B0604020202020204" pitchFamily="34" charset="0"/>
              </a:rPr>
              <a:t>sexual sin and not pertaining to worship practices.  By using the Hebrew word </a:t>
            </a:r>
            <a:r>
              <a:rPr lang="en-US" sz="2000" dirty="0">
                <a:solidFill>
                  <a:srgbClr val="37E707"/>
                </a:solidFill>
                <a:cs typeface="Arial" panose="020B0604020202020204" pitchFamily="34" charset="0"/>
              </a:rPr>
              <a:t>(</a:t>
            </a:r>
            <a:r>
              <a:rPr lang="en-US" sz="2000" i="1" dirty="0" err="1">
                <a:solidFill>
                  <a:srgbClr val="37E707"/>
                </a:solidFill>
                <a:cs typeface="Arial" panose="020B0604020202020204" pitchFamily="34" charset="0"/>
              </a:rPr>
              <a:t>to’ebah</a:t>
            </a:r>
            <a:r>
              <a:rPr lang="en-US" sz="2000" dirty="0" smtClean="0">
                <a:solidFill>
                  <a:srgbClr val="37E707"/>
                </a:solidFill>
                <a:cs typeface="Arial" panose="020B0604020202020204" pitchFamily="34" charset="0"/>
              </a:rPr>
              <a:t>), </a:t>
            </a:r>
            <a:r>
              <a:rPr lang="en-US" sz="2000" dirty="0" smtClean="0">
                <a:cs typeface="Arial" panose="020B0604020202020204" pitchFamily="34" charset="0"/>
              </a:rPr>
              <a:t>we </a:t>
            </a:r>
            <a:r>
              <a:rPr lang="en-US" sz="2000" dirty="0">
                <a:cs typeface="Arial" panose="020B0604020202020204" pitchFamily="34" charset="0"/>
              </a:rPr>
              <a:t>understand that God is talking about a religious separation</a:t>
            </a:r>
            <a:r>
              <a:rPr lang="en-US" sz="2000" dirty="0" smtClean="0">
                <a:cs typeface="Arial" panose="020B0604020202020204" pitchFamily="34" charset="0"/>
              </a:rPr>
              <a:t>.</a:t>
            </a:r>
            <a:endParaRPr lang="en-US" dirty="0"/>
          </a:p>
        </p:txBody>
      </p:sp>
    </p:spTree>
    <p:extLst>
      <p:ext uri="{BB962C8B-B14F-4D97-AF65-F5344CB8AC3E}">
        <p14:creationId xmlns:p14="http://schemas.microsoft.com/office/powerpoint/2010/main" val="127814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7494"/>
            <a:ext cx="8229600" cy="723106"/>
          </a:xfrm>
        </p:spPr>
        <p:txBody>
          <a:bodyPr>
            <a:normAutofit/>
          </a:bodyPr>
          <a:lstStyle/>
          <a:p>
            <a:pPr eaLnBrk="1" hangingPunct="1"/>
            <a:r>
              <a:rPr lang="en-US" sz="3200" dirty="0" smtClean="0">
                <a:solidFill>
                  <a:srgbClr val="37E707"/>
                </a:solidFill>
                <a:cs typeface="Arial" charset="0"/>
              </a:rPr>
              <a:t>Other Restrictions in Leviticus</a:t>
            </a:r>
            <a:endParaRPr lang="en-US" sz="3200" dirty="0" smtClean="0">
              <a:solidFill>
                <a:srgbClr val="FFFF99"/>
              </a:solidFill>
            </a:endParaRPr>
          </a:p>
        </p:txBody>
      </p:sp>
      <p:sp>
        <p:nvSpPr>
          <p:cNvPr id="3" name="Content Placeholder 2"/>
          <p:cNvSpPr>
            <a:spLocks noGrp="1"/>
          </p:cNvSpPr>
          <p:nvPr>
            <p:ph idx="1"/>
          </p:nvPr>
        </p:nvSpPr>
        <p:spPr>
          <a:xfrm>
            <a:off x="228600" y="914400"/>
            <a:ext cx="8534400" cy="5714999"/>
          </a:xfrm>
        </p:spPr>
        <p:txBody>
          <a:bodyPr>
            <a:normAutofit/>
          </a:bodyPr>
          <a:lstStyle/>
          <a:p>
            <a:pPr marL="457200" indent="-457200" eaLnBrk="1" fontAlgn="auto" hangingPunct="1">
              <a:spcAft>
                <a:spcPts val="0"/>
              </a:spcAft>
              <a:buFont typeface="Wingdings" pitchFamily="2" charset="2"/>
              <a:buChar char="§"/>
              <a:defRPr/>
            </a:pPr>
            <a:endParaRPr lang="en-US" sz="2000" dirty="0" smtClean="0">
              <a:cs typeface="Arial" pitchFamily="34" charset="0"/>
            </a:endParaRPr>
          </a:p>
          <a:p>
            <a:pPr marL="457200" indent="-457200" eaLnBrk="1" fontAlgn="auto" hangingPunct="1">
              <a:spcAft>
                <a:spcPts val="0"/>
              </a:spcAft>
              <a:buFont typeface="Wingdings" pitchFamily="2" charset="2"/>
              <a:buChar char="§"/>
              <a:defRPr/>
            </a:pPr>
            <a:r>
              <a:rPr lang="en-US" sz="2000" dirty="0" smtClean="0">
                <a:cs typeface="Arial" pitchFamily="34" charset="0"/>
              </a:rPr>
              <a:t>Prohibits priests from cutting their hair or shaving their beard. </a:t>
            </a:r>
          </a:p>
          <a:p>
            <a:pPr marL="457200" indent="-457200">
              <a:buFont typeface="Wingdings" pitchFamily="2" charset="2"/>
              <a:buChar char="§"/>
              <a:defRPr/>
            </a:pPr>
            <a:r>
              <a:rPr lang="en-US" sz="2000" dirty="0" smtClean="0">
                <a:cs typeface="Arial" pitchFamily="34" charset="0"/>
              </a:rPr>
              <a:t>Requires The Sabbath to be observed on Saturdays</a:t>
            </a:r>
            <a:r>
              <a:rPr lang="en-US" sz="2000" dirty="0">
                <a:cs typeface="Arial" pitchFamily="34" charset="0"/>
              </a:rPr>
              <a:t>.</a:t>
            </a:r>
            <a:r>
              <a:rPr lang="en-US" sz="2000" dirty="0">
                <a:solidFill>
                  <a:srgbClr val="FFFF00"/>
                </a:solidFill>
                <a:cs typeface="Arial" pitchFamily="34" charset="0"/>
              </a:rPr>
              <a:t> </a:t>
            </a:r>
            <a:r>
              <a:rPr lang="en-US" sz="2000" i="1" dirty="0">
                <a:solidFill>
                  <a:srgbClr val="37E707"/>
                </a:solidFill>
                <a:cs typeface="Arial" pitchFamily="34" charset="0"/>
              </a:rPr>
              <a:t>(</a:t>
            </a:r>
            <a:r>
              <a:rPr lang="en-US" sz="2000" i="1" dirty="0" err="1">
                <a:solidFill>
                  <a:srgbClr val="37E707"/>
                </a:solidFill>
                <a:cs typeface="Arial" pitchFamily="34" charset="0"/>
              </a:rPr>
              <a:t>to’ebah</a:t>
            </a:r>
            <a:r>
              <a:rPr lang="en-US" sz="2000" i="1" dirty="0">
                <a:solidFill>
                  <a:srgbClr val="37E707"/>
                </a:solidFill>
                <a:cs typeface="Arial" pitchFamily="34" charset="0"/>
              </a:rPr>
              <a:t>) </a:t>
            </a:r>
            <a:endParaRPr lang="en-US" sz="2000" i="1" dirty="0" smtClean="0">
              <a:solidFill>
                <a:srgbClr val="37E707"/>
              </a:solidFill>
              <a:cs typeface="Arial" pitchFamily="34" charset="0"/>
            </a:endParaRPr>
          </a:p>
          <a:p>
            <a:pPr marL="457200" indent="-457200" eaLnBrk="1" fontAlgn="auto" hangingPunct="1">
              <a:spcAft>
                <a:spcPts val="0"/>
              </a:spcAft>
              <a:buFont typeface="Wingdings" pitchFamily="2" charset="2"/>
              <a:buChar char="§"/>
              <a:defRPr/>
            </a:pPr>
            <a:r>
              <a:rPr lang="en-US" sz="2000" i="1" u="sng" dirty="0" smtClean="0">
                <a:solidFill>
                  <a:srgbClr val="FFFF99"/>
                </a:solidFill>
                <a:cs typeface="Arial" pitchFamily="34" charset="0"/>
              </a:rPr>
              <a:t>Lev. 19:19</a:t>
            </a:r>
            <a:r>
              <a:rPr lang="en-US" sz="2000" i="1" dirty="0" smtClean="0">
                <a:solidFill>
                  <a:srgbClr val="FFFF99"/>
                </a:solidFill>
                <a:cs typeface="Arial" pitchFamily="34" charset="0"/>
              </a:rPr>
              <a:t> </a:t>
            </a:r>
            <a:r>
              <a:rPr lang="en-US" sz="2000" dirty="0" smtClean="0">
                <a:cs typeface="Arial" pitchFamily="34" charset="0"/>
              </a:rPr>
              <a:t>Bans clothing made of two different types of fabrics. </a:t>
            </a:r>
          </a:p>
          <a:p>
            <a:pPr marL="457200" indent="-457200">
              <a:lnSpc>
                <a:spcPct val="80000"/>
              </a:lnSpc>
              <a:buFont typeface="Wingdings" panose="05000000000000000000" pitchFamily="2" charset="2"/>
              <a:buChar char="§"/>
              <a:defRPr/>
            </a:pPr>
            <a:r>
              <a:rPr lang="en-US" sz="2000" i="1" u="sng" dirty="0" smtClean="0">
                <a:solidFill>
                  <a:srgbClr val="FFFF99"/>
                </a:solidFill>
                <a:cs typeface="Arial" pitchFamily="34" charset="0"/>
              </a:rPr>
              <a:t>Lev 19:28 </a:t>
            </a:r>
            <a:r>
              <a:rPr lang="en-US" sz="2000" i="1" dirty="0" smtClean="0">
                <a:solidFill>
                  <a:srgbClr val="FFFF99"/>
                </a:solidFill>
                <a:cs typeface="Arial" pitchFamily="34" charset="0"/>
              </a:rPr>
              <a:t> </a:t>
            </a:r>
            <a:r>
              <a:rPr lang="en-US" sz="2000" dirty="0" smtClean="0">
                <a:cs typeface="Arial" pitchFamily="34" charset="0"/>
              </a:rPr>
              <a:t>Bans piercing and tattoos</a:t>
            </a:r>
          </a:p>
          <a:p>
            <a:pPr marL="457200" indent="-457200">
              <a:lnSpc>
                <a:spcPct val="80000"/>
              </a:lnSpc>
              <a:buFont typeface="Wingdings" panose="05000000000000000000" pitchFamily="2" charset="2"/>
              <a:buChar char="§"/>
              <a:defRPr/>
            </a:pPr>
            <a:endParaRPr lang="en-US" sz="2000" dirty="0">
              <a:cs typeface="Arial" pitchFamily="34" charset="0"/>
            </a:endParaRPr>
          </a:p>
          <a:p>
            <a:pPr marL="457200" indent="-457200">
              <a:lnSpc>
                <a:spcPct val="80000"/>
              </a:lnSpc>
              <a:buFont typeface="Wingdings" panose="05000000000000000000" pitchFamily="2" charset="2"/>
              <a:buChar char="§"/>
              <a:defRPr/>
            </a:pPr>
            <a:r>
              <a:rPr lang="en-US" sz="2000" dirty="0" smtClean="0">
                <a:cs typeface="Arial" pitchFamily="34" charset="0"/>
              </a:rPr>
              <a:t>Other things called abominations in the O.T. were:</a:t>
            </a:r>
          </a:p>
          <a:p>
            <a:pPr marL="0" indent="0">
              <a:lnSpc>
                <a:spcPct val="80000"/>
              </a:lnSpc>
              <a:buNone/>
              <a:defRPr/>
            </a:pPr>
            <a:r>
              <a:rPr lang="en-US" sz="2000" dirty="0" smtClean="0">
                <a:cs typeface="Arial" pitchFamily="34" charset="0"/>
              </a:rPr>
              <a:t>	- Having sex with a woman during her menstrual cycle</a:t>
            </a:r>
          </a:p>
          <a:p>
            <a:pPr marL="0" indent="0">
              <a:lnSpc>
                <a:spcPct val="80000"/>
              </a:lnSpc>
              <a:buNone/>
              <a:defRPr/>
            </a:pPr>
            <a:r>
              <a:rPr lang="en-US" sz="2000" dirty="0" smtClean="0">
                <a:cs typeface="Arial" pitchFamily="34" charset="0"/>
              </a:rPr>
              <a:t>	- Eating </a:t>
            </a:r>
            <a:r>
              <a:rPr lang="en-US" sz="2000" dirty="0">
                <a:cs typeface="Arial" pitchFamily="34" charset="0"/>
              </a:rPr>
              <a:t>s</a:t>
            </a:r>
            <a:r>
              <a:rPr lang="en-US" sz="2000" dirty="0" smtClean="0">
                <a:cs typeface="Arial" pitchFamily="34" charset="0"/>
              </a:rPr>
              <a:t>hellfish, or </a:t>
            </a:r>
            <a:r>
              <a:rPr lang="en-US" sz="2000" dirty="0">
                <a:cs typeface="Arial" pitchFamily="34" charset="0"/>
              </a:rPr>
              <a:t>r</a:t>
            </a:r>
            <a:r>
              <a:rPr lang="en-US" sz="2000" dirty="0" smtClean="0">
                <a:cs typeface="Arial" pitchFamily="34" charset="0"/>
              </a:rPr>
              <a:t>abbit </a:t>
            </a:r>
          </a:p>
          <a:p>
            <a:pPr marL="0" indent="0">
              <a:lnSpc>
                <a:spcPct val="80000"/>
              </a:lnSpc>
              <a:buNone/>
              <a:defRPr/>
            </a:pPr>
            <a:r>
              <a:rPr lang="en-US" sz="2000" dirty="0" smtClean="0">
                <a:cs typeface="Arial" pitchFamily="34" charset="0"/>
              </a:rPr>
              <a:t>	- Charging interest on a loan</a:t>
            </a:r>
          </a:p>
          <a:p>
            <a:pPr marL="0" indent="0">
              <a:lnSpc>
                <a:spcPct val="80000"/>
              </a:lnSpc>
              <a:buNone/>
              <a:defRPr/>
            </a:pPr>
            <a:r>
              <a:rPr lang="en-US" sz="2000" dirty="0">
                <a:cs typeface="Arial" pitchFamily="34" charset="0"/>
              </a:rPr>
              <a:t>	</a:t>
            </a:r>
            <a:r>
              <a:rPr lang="en-US" sz="2000" dirty="0" smtClean="0">
                <a:cs typeface="Arial" pitchFamily="34" charset="0"/>
              </a:rPr>
              <a:t>- Touching or eating a pig</a:t>
            </a:r>
          </a:p>
          <a:p>
            <a:pPr marL="0" indent="0">
              <a:lnSpc>
                <a:spcPct val="80000"/>
              </a:lnSpc>
              <a:buNone/>
              <a:defRPr/>
            </a:pPr>
            <a:endParaRPr lang="en-US" sz="2000" dirty="0">
              <a:cs typeface="Arial" pitchFamily="34" charset="0"/>
            </a:endParaRPr>
          </a:p>
          <a:p>
            <a:pPr marL="457200" indent="-457200">
              <a:lnSpc>
                <a:spcPct val="80000"/>
              </a:lnSpc>
              <a:buFont typeface="Wingdings" panose="05000000000000000000" pitchFamily="2" charset="2"/>
              <a:buChar char="§"/>
              <a:defRPr/>
            </a:pPr>
            <a:r>
              <a:rPr lang="en-US" sz="2000" dirty="0">
                <a:cs typeface="Arial" pitchFamily="34" charset="0"/>
              </a:rPr>
              <a:t>Since The Christian Church no longer follows </a:t>
            </a:r>
            <a:r>
              <a:rPr lang="en-US" sz="2000" dirty="0" smtClean="0">
                <a:cs typeface="Arial" pitchFamily="34" charset="0"/>
              </a:rPr>
              <a:t>all  of these laws it has no right to arbitrarily </a:t>
            </a:r>
            <a:r>
              <a:rPr lang="en-US" sz="2000" dirty="0">
                <a:cs typeface="Arial" pitchFamily="34" charset="0"/>
              </a:rPr>
              <a:t>pick and choose specific ones that </a:t>
            </a:r>
            <a:r>
              <a:rPr lang="en-US" sz="2000" dirty="0" smtClean="0">
                <a:cs typeface="Arial" pitchFamily="34" charset="0"/>
              </a:rPr>
              <a:t>it feels still need to be followed today. </a:t>
            </a:r>
            <a:endParaRPr lang="en-US" sz="2000" dirty="0"/>
          </a:p>
          <a:p>
            <a:pPr marL="0" indent="0">
              <a:lnSpc>
                <a:spcPct val="80000"/>
              </a:lnSpc>
              <a:buNone/>
              <a:defRPr/>
            </a:pPr>
            <a:endParaRPr lang="en-US" sz="2000" dirty="0" smtClean="0">
              <a:cs typeface="Arial" pitchFamily="34" charset="0"/>
            </a:endParaRPr>
          </a:p>
          <a:p>
            <a:pPr>
              <a:lnSpc>
                <a:spcPct val="80000"/>
              </a:lnSpc>
              <a:buFont typeface="Wingdings" panose="05000000000000000000" pitchFamily="2" charset="2"/>
              <a:buChar char="§"/>
            </a:pPr>
            <a:r>
              <a:rPr lang="en-US" sz="2000" u="sng" dirty="0" smtClean="0">
                <a:solidFill>
                  <a:srgbClr val="FFFF99"/>
                </a:solidFill>
                <a:cs typeface="Arial" charset="0"/>
              </a:rPr>
              <a:t>Gal</a:t>
            </a:r>
            <a:r>
              <a:rPr lang="en-US" sz="2000" u="sng" dirty="0">
                <a:solidFill>
                  <a:srgbClr val="FFFF99"/>
                </a:solidFill>
                <a:cs typeface="Arial" charset="0"/>
              </a:rPr>
              <a:t>. </a:t>
            </a:r>
            <a:r>
              <a:rPr lang="en-US" sz="2000" u="sng" dirty="0" smtClean="0">
                <a:solidFill>
                  <a:srgbClr val="FFFF99"/>
                </a:solidFill>
                <a:cs typeface="Arial" charset="0"/>
              </a:rPr>
              <a:t>3:23-24 </a:t>
            </a:r>
            <a:r>
              <a:rPr lang="en-US" sz="2000" dirty="0" smtClean="0">
                <a:cs typeface="Arial" charset="0"/>
              </a:rPr>
              <a:t> No longer bound by the law, but justified by faith.</a:t>
            </a:r>
            <a:endParaRPr lang="en-US" sz="2000" i="1" dirty="0">
              <a:cs typeface="Arial" charset="0"/>
            </a:endParaRPr>
          </a:p>
          <a:p>
            <a:pPr>
              <a:lnSpc>
                <a:spcPct val="80000"/>
              </a:lnSpc>
              <a:buFont typeface="Wingdings" panose="05000000000000000000" pitchFamily="2" charset="2"/>
              <a:buChar char="§"/>
            </a:pPr>
            <a:endParaRPr lang="en-US" sz="2000" i="1" dirty="0">
              <a:cs typeface="Arial" charset="0"/>
            </a:endParaRPr>
          </a:p>
          <a:p>
            <a:pPr marL="457200" indent="-457200">
              <a:lnSpc>
                <a:spcPct val="80000"/>
              </a:lnSpc>
              <a:buClr>
                <a:srgbClr val="37E707"/>
              </a:buClr>
              <a:buFont typeface="Wingdings" panose="05000000000000000000" pitchFamily="2" charset="2"/>
              <a:buChar char="§"/>
              <a:defRPr/>
            </a:pPr>
            <a:endParaRPr lang="en-US" sz="2000" i="1" dirty="0" smtClean="0">
              <a:cs typeface="Arial" pitchFamily="34" charset="0"/>
            </a:endParaRPr>
          </a:p>
          <a:p>
            <a:pPr marL="457200" indent="-457200">
              <a:lnSpc>
                <a:spcPct val="80000"/>
              </a:lnSpc>
              <a:buClr>
                <a:srgbClr val="37E707"/>
              </a:buClr>
              <a:buFont typeface="Wingdings" panose="05000000000000000000" pitchFamily="2" charset="2"/>
              <a:buChar char="§"/>
              <a:defRPr/>
            </a:pPr>
            <a:endParaRPr lang="en-US" sz="2000" i="1" dirty="0" smtClean="0">
              <a:cs typeface="Arial" pitchFamily="34" charset="0"/>
            </a:endParaRPr>
          </a:p>
          <a:p>
            <a:pPr marL="274320" indent="-274320" algn="ctr" eaLnBrk="1" fontAlgn="auto" hangingPunct="1">
              <a:lnSpc>
                <a:spcPct val="80000"/>
              </a:lnSpc>
              <a:spcAft>
                <a:spcPts val="0"/>
              </a:spcAft>
              <a:buFont typeface="Wingdings 2"/>
              <a:buNone/>
              <a:defRPr/>
            </a:pPr>
            <a:endParaRPr lang="en-US" sz="2400" i="1"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dirty="0" smtClean="0">
              <a:solidFill>
                <a:srgbClr val="C00000"/>
              </a:solidFill>
              <a:latin typeface="Arial" pitchFamily="34" charset="0"/>
              <a:cs typeface="Arial" pitchFamily="34" charset="0"/>
            </a:endParaRP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165782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0"/>
            <a:ext cx="8763000" cy="6858000"/>
          </a:xfrm>
        </p:spPr>
        <p:txBody>
          <a:bodyPr>
            <a:normAutofit/>
          </a:bodyPr>
          <a:lstStyle/>
          <a:p>
            <a:pPr algn="ctr"/>
            <a:r>
              <a:rPr lang="en-US" sz="5400" b="0" dirty="0" smtClean="0">
                <a:solidFill>
                  <a:srgbClr val="37E707"/>
                </a:solidFill>
                <a:latin typeface="Arial" pitchFamily="34" charset="0"/>
                <a:cs typeface="Arial" pitchFamily="34" charset="0"/>
              </a:rPr>
              <a:t>SODOM  &amp; GOMORROAH</a:t>
            </a:r>
            <a:endParaRPr lang="en-US" sz="5400" b="0" dirty="0">
              <a:solidFill>
                <a:srgbClr val="37E707"/>
              </a:solidFill>
              <a:latin typeface="Arial" pitchFamily="34" charset="0"/>
              <a:cs typeface="Arial" pitchFamily="34" charset="0"/>
            </a:endParaRPr>
          </a:p>
        </p:txBody>
      </p:sp>
      <p:sp>
        <p:nvSpPr>
          <p:cNvPr id="7" name="Text Placeholder 6"/>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345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sz="3200" dirty="0" smtClean="0">
                <a:solidFill>
                  <a:srgbClr val="37E707"/>
                </a:solidFill>
                <a:cs typeface="Arial" charset="0"/>
              </a:rPr>
              <a:t>Sodom &amp; Gomorrah Background</a:t>
            </a:r>
            <a:endParaRPr lang="en-US" dirty="0" smtClean="0">
              <a:solidFill>
                <a:srgbClr val="37E707"/>
              </a:solidFill>
            </a:endParaRPr>
          </a:p>
        </p:txBody>
      </p:sp>
      <p:sp>
        <p:nvSpPr>
          <p:cNvPr id="3" name="Content Placeholder 2"/>
          <p:cNvSpPr>
            <a:spLocks noGrp="1"/>
          </p:cNvSpPr>
          <p:nvPr>
            <p:ph idx="1"/>
          </p:nvPr>
        </p:nvSpPr>
        <p:spPr>
          <a:xfrm>
            <a:off x="301625" y="1447800"/>
            <a:ext cx="8385175" cy="5257799"/>
          </a:xfrm>
        </p:spPr>
        <p:txBody>
          <a:bodyPr>
            <a:normAutofit/>
          </a:bodyPr>
          <a:lstStyle/>
          <a:p>
            <a:pPr eaLnBrk="1" hangingPunct="1">
              <a:lnSpc>
                <a:spcPct val="80000"/>
              </a:lnSpc>
              <a:buClr>
                <a:srgbClr val="37E707"/>
              </a:buClr>
              <a:buFont typeface="Wingdings" pitchFamily="2" charset="2"/>
              <a:buChar char="§"/>
            </a:pPr>
            <a:r>
              <a:rPr lang="en-US" sz="2400" dirty="0" smtClean="0">
                <a:cs typeface="Arial" charset="0"/>
              </a:rPr>
              <a:t>Story of their destruction found in Genesis 19.</a:t>
            </a:r>
          </a:p>
          <a:p>
            <a:pPr marL="64008" indent="0" eaLnBrk="1" hangingPunct="1">
              <a:lnSpc>
                <a:spcPct val="80000"/>
              </a:lnSpc>
              <a:buClr>
                <a:srgbClr val="37E707"/>
              </a:buClr>
              <a:buNone/>
            </a:pPr>
            <a:endParaRPr lang="en-US" sz="2400" dirty="0" smtClean="0">
              <a:cs typeface="Arial" charset="0"/>
            </a:endParaRPr>
          </a:p>
          <a:p>
            <a:pPr eaLnBrk="1" hangingPunct="1">
              <a:lnSpc>
                <a:spcPct val="80000"/>
              </a:lnSpc>
              <a:buClr>
                <a:srgbClr val="37E707"/>
              </a:buClr>
              <a:buFont typeface="Wingdings" pitchFamily="2" charset="2"/>
              <a:buChar char="§"/>
            </a:pPr>
            <a:r>
              <a:rPr lang="en-US" sz="2400" dirty="0" smtClean="0">
                <a:cs typeface="Arial" charset="0"/>
              </a:rPr>
              <a:t>Jesus and five O.T. prophets speak of the Sin of Sodom but never mention homosexuality.</a:t>
            </a:r>
          </a:p>
          <a:p>
            <a:pPr eaLnBrk="1" hangingPunct="1">
              <a:lnSpc>
                <a:spcPct val="80000"/>
              </a:lnSpc>
              <a:buClr>
                <a:srgbClr val="37E707"/>
              </a:buClr>
              <a:buFont typeface="Wingdings" pitchFamily="2" charset="2"/>
              <a:buChar char="§"/>
            </a:pPr>
            <a:endParaRPr lang="en-US" sz="2400" dirty="0" smtClean="0">
              <a:cs typeface="Arial" charset="0"/>
            </a:endParaRPr>
          </a:p>
          <a:p>
            <a:pPr eaLnBrk="1" hangingPunct="1">
              <a:lnSpc>
                <a:spcPct val="80000"/>
              </a:lnSpc>
              <a:buClr>
                <a:srgbClr val="37E707"/>
              </a:buClr>
              <a:buFont typeface="Wingdings" pitchFamily="2" charset="2"/>
              <a:buChar char="§"/>
            </a:pPr>
            <a:r>
              <a:rPr lang="en-US" sz="2400" dirty="0" smtClean="0">
                <a:cs typeface="Arial" charset="0"/>
              </a:rPr>
              <a:t>There are over 20 Scriptural references to Sodom, yet not one of them describes Sodom’s sin as homosexuality.</a:t>
            </a:r>
          </a:p>
          <a:p>
            <a:pPr eaLnBrk="1" hangingPunct="1">
              <a:lnSpc>
                <a:spcPct val="80000"/>
              </a:lnSpc>
              <a:buClr>
                <a:srgbClr val="37E707"/>
              </a:buClr>
              <a:buFont typeface="Wingdings" pitchFamily="2" charset="2"/>
              <a:buChar char="§"/>
            </a:pPr>
            <a:endParaRPr lang="en-US" sz="2400" dirty="0" smtClean="0">
              <a:cs typeface="Arial" charset="0"/>
            </a:endParaRPr>
          </a:p>
          <a:p>
            <a:pPr eaLnBrk="1" hangingPunct="1">
              <a:lnSpc>
                <a:spcPct val="80000"/>
              </a:lnSpc>
              <a:buClr>
                <a:srgbClr val="37E707"/>
              </a:buClr>
              <a:buFont typeface="Wingdings" pitchFamily="2" charset="2"/>
              <a:buChar char="§"/>
            </a:pPr>
            <a:r>
              <a:rPr lang="en-US" sz="2400" dirty="0" smtClean="0">
                <a:cs typeface="Arial" charset="0"/>
              </a:rPr>
              <a:t>Sodom, Gomorrah, and several other sister cities were all destroyed during this event</a:t>
            </a:r>
            <a:r>
              <a:rPr lang="en-US" sz="2400" dirty="0" smtClean="0"/>
              <a:t>.</a:t>
            </a:r>
          </a:p>
          <a:p>
            <a:pPr eaLnBrk="1" hangingPunct="1"/>
            <a:endParaRPr lang="en-US" dirty="0" smtClean="0"/>
          </a:p>
        </p:txBody>
      </p:sp>
    </p:spTree>
    <p:extLst>
      <p:ext uri="{BB962C8B-B14F-4D97-AF65-F5344CB8AC3E}">
        <p14:creationId xmlns:p14="http://schemas.microsoft.com/office/powerpoint/2010/main" val="4215078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US" dirty="0" smtClean="0">
                <a:solidFill>
                  <a:srgbClr val="37E707"/>
                </a:solidFill>
              </a:rPr>
              <a:t>Facts About Sodom</a:t>
            </a:r>
          </a:p>
        </p:txBody>
      </p:sp>
      <p:sp>
        <p:nvSpPr>
          <p:cNvPr id="3" name="Content Placeholder 2"/>
          <p:cNvSpPr>
            <a:spLocks noGrp="1"/>
          </p:cNvSpPr>
          <p:nvPr>
            <p:ph idx="1"/>
          </p:nvPr>
        </p:nvSpPr>
        <p:spPr>
          <a:xfrm>
            <a:off x="304800" y="1527175"/>
            <a:ext cx="8382000" cy="4572000"/>
          </a:xfrm>
        </p:spPr>
        <p:txBody>
          <a:bodyPr>
            <a:normAutofit/>
          </a:bodyPr>
          <a:lstStyle/>
          <a:p>
            <a:pPr marL="457200" indent="-457200" eaLnBrk="1" fontAlgn="auto" hangingPunct="1">
              <a:lnSpc>
                <a:spcPct val="80000"/>
              </a:lnSpc>
              <a:spcAft>
                <a:spcPts val="0"/>
              </a:spcAft>
              <a:buClr>
                <a:srgbClr val="37E707"/>
              </a:buClr>
              <a:buFont typeface="Wingdings" pitchFamily="2" charset="2"/>
              <a:buChar char="§"/>
              <a:defRPr/>
            </a:pPr>
            <a:r>
              <a:rPr lang="en-US" sz="2400" dirty="0" smtClean="0">
                <a:cs typeface="Arial" pitchFamily="34" charset="0"/>
              </a:rPr>
              <a:t>Sodom was known as a city of great wealth.</a:t>
            </a: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Josephus called Sodom a “self indulgent” city.</a:t>
            </a: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Culture followed </a:t>
            </a:r>
            <a:r>
              <a:rPr lang="en-US" sz="2400" i="1" dirty="0" smtClean="0">
                <a:solidFill>
                  <a:srgbClr val="FFFF99"/>
                </a:solidFill>
                <a:cs typeface="Arial" pitchFamily="34" charset="0"/>
              </a:rPr>
              <a:t>“The Law Of Hospitality”</a:t>
            </a: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This </a:t>
            </a:r>
            <a:r>
              <a:rPr lang="en-US" sz="2400" dirty="0" smtClean="0">
                <a:solidFill>
                  <a:srgbClr val="FFFF99"/>
                </a:solidFill>
                <a:cs typeface="Arial" pitchFamily="34" charset="0"/>
              </a:rPr>
              <a:t>Law of Hospitality </a:t>
            </a:r>
            <a:r>
              <a:rPr lang="en-US" sz="2400" b="1" i="1" dirty="0" smtClean="0">
                <a:solidFill>
                  <a:srgbClr val="37E707"/>
                </a:solidFill>
                <a:cs typeface="Arial" pitchFamily="34" charset="0"/>
              </a:rPr>
              <a:t>required</a:t>
            </a:r>
            <a:r>
              <a:rPr lang="en-US" sz="2400" dirty="0" smtClean="0">
                <a:cs typeface="Arial" pitchFamily="34" charset="0"/>
              </a:rPr>
              <a:t> people to offer shelter to all who were traveling.</a:t>
            </a: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Everyone followed this law in this desert land.</a:t>
            </a: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232880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dirty="0" smtClean="0">
                <a:solidFill>
                  <a:srgbClr val="37E707"/>
                </a:solidFill>
              </a:rPr>
              <a:t>Facts About Sodom</a:t>
            </a:r>
          </a:p>
        </p:txBody>
      </p:sp>
      <p:sp>
        <p:nvSpPr>
          <p:cNvPr id="3" name="Content Placeholder 2"/>
          <p:cNvSpPr>
            <a:spLocks noGrp="1"/>
          </p:cNvSpPr>
          <p:nvPr>
            <p:ph idx="1"/>
          </p:nvPr>
        </p:nvSpPr>
        <p:spPr>
          <a:xfrm>
            <a:off x="228600" y="1527175"/>
            <a:ext cx="8305800" cy="4572000"/>
          </a:xfrm>
        </p:spPr>
        <p:txBody>
          <a:bodyPr>
            <a:normAutofit/>
          </a:bodyPr>
          <a:lstStyle/>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It was common for enemies to invade countries by sending in spies to infiltrate the land. </a:t>
            </a: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Moses conquered Canaan by sending in spies.</a:t>
            </a: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Since Lot was a “foreigner” he was required to notify the rulers of Sodom if foreigners visited him yet yet there is no record that he did so.</a:t>
            </a:r>
          </a:p>
          <a:p>
            <a:pPr marL="274320" indent="-274320" eaLnBrk="1" fontAlgn="auto" hangingPunct="1">
              <a:spcAft>
                <a:spcPts val="0"/>
              </a:spcAft>
              <a:buFont typeface="Wingdings 2"/>
              <a:buNone/>
              <a:defRPr/>
            </a:pPr>
            <a:endParaRPr lang="en-US" dirty="0"/>
          </a:p>
        </p:txBody>
      </p:sp>
    </p:spTree>
    <p:extLst>
      <p:ext uri="{BB962C8B-B14F-4D97-AF65-F5344CB8AC3E}">
        <p14:creationId xmlns:p14="http://schemas.microsoft.com/office/powerpoint/2010/main" val="41672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295400"/>
            <a:ext cx="8229600" cy="134112"/>
          </a:xfrm>
        </p:spPr>
        <p:txBody>
          <a:bodyPr>
            <a:normAutofit fontScale="90000"/>
          </a:bodyPr>
          <a:lstStyle/>
          <a:p>
            <a:pPr algn="ctr" eaLnBrk="1" fontAlgn="auto" hangingPunct="1">
              <a:spcAft>
                <a:spcPts val="0"/>
              </a:spcAft>
              <a:defRPr/>
            </a:pPr>
            <a:r>
              <a:rPr lang="en-US" dirty="0" smtClean="0">
                <a:solidFill>
                  <a:srgbClr val="37E707"/>
                </a:solidFill>
              </a:rPr>
              <a:t>We Each Have A Story </a:t>
            </a:r>
            <a:r>
              <a:rPr lang="en-US" dirty="0" smtClean="0">
                <a:solidFill>
                  <a:srgbClr val="FFFF99"/>
                </a:solidFill>
              </a:rPr>
              <a:t/>
            </a:r>
            <a:br>
              <a:rPr lang="en-US" dirty="0" smtClean="0">
                <a:solidFill>
                  <a:srgbClr val="FFFF99"/>
                </a:solidFill>
              </a:rPr>
            </a:br>
            <a:r>
              <a:rPr lang="en-US" dirty="0" smtClean="0">
                <a:solidFill>
                  <a:srgbClr val="37E707"/>
                </a:solidFill>
              </a:rPr>
              <a:t/>
            </a:r>
            <a:br>
              <a:rPr lang="en-US" dirty="0" smtClean="0">
                <a:solidFill>
                  <a:srgbClr val="37E707"/>
                </a:solidFill>
              </a:rPr>
            </a:br>
            <a:endParaRPr lang="en-US" dirty="0" smtClean="0">
              <a:solidFill>
                <a:srgbClr val="37E707"/>
              </a:solidFill>
            </a:endParaRPr>
          </a:p>
        </p:txBody>
      </p:sp>
      <p:sp>
        <p:nvSpPr>
          <p:cNvPr id="34818" name="Content Placeholder 2"/>
          <p:cNvSpPr>
            <a:spLocks noGrp="1"/>
          </p:cNvSpPr>
          <p:nvPr>
            <p:ph idx="1"/>
          </p:nvPr>
        </p:nvSpPr>
        <p:spPr>
          <a:xfrm>
            <a:off x="0" y="914400"/>
            <a:ext cx="9144000" cy="5486400"/>
          </a:xfrm>
        </p:spPr>
        <p:txBody>
          <a:bodyPr>
            <a:noAutofit/>
          </a:bodyPr>
          <a:lstStyle/>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Clr>
                <a:srgbClr val="37E707"/>
              </a:buClr>
              <a:buFont typeface="Wingdings" pitchFamily="2" charset="2"/>
              <a:buChar char="§"/>
              <a:defRPr/>
            </a:pPr>
            <a:r>
              <a:rPr lang="en-US" dirty="0" smtClean="0">
                <a:cs typeface="Arial" pitchFamily="34" charset="0"/>
              </a:rPr>
              <a:t>Our testimony will convince others</a:t>
            </a:r>
          </a:p>
          <a:p>
            <a:pPr marL="274320" indent="-274320" eaLnBrk="1" fontAlgn="auto" hangingPunct="1">
              <a:spcAft>
                <a:spcPts val="0"/>
              </a:spcAft>
              <a:buClr>
                <a:srgbClr val="37E707"/>
              </a:buClr>
              <a:buFont typeface="Wingdings" pitchFamily="2" charset="2"/>
              <a:buChar char="§"/>
              <a:defRPr/>
            </a:pPr>
            <a:r>
              <a:rPr lang="en-US" dirty="0" smtClean="0">
                <a:cs typeface="Arial" pitchFamily="34" charset="0"/>
              </a:rPr>
              <a:t>First crush coach – Age 7</a:t>
            </a:r>
          </a:p>
          <a:p>
            <a:pPr marL="274320" indent="-274320">
              <a:buClr>
                <a:srgbClr val="37E707"/>
              </a:buClr>
              <a:buFont typeface="Wingdings" pitchFamily="2" charset="2"/>
              <a:buChar char="§"/>
              <a:defRPr/>
            </a:pPr>
            <a:r>
              <a:rPr lang="en-US" dirty="0">
                <a:cs typeface="Arial" pitchFamily="34" charset="0"/>
              </a:rPr>
              <a:t>Accepted Christ at age 14 – PTL for Baptists</a:t>
            </a:r>
            <a:r>
              <a:rPr lang="en-US" dirty="0" smtClean="0">
                <a:cs typeface="Arial" pitchFamily="34" charset="0"/>
              </a:rPr>
              <a:t>!</a:t>
            </a:r>
          </a:p>
          <a:p>
            <a:pPr marL="274320" indent="-274320">
              <a:buClr>
                <a:srgbClr val="37E707"/>
              </a:buClr>
              <a:buFont typeface="Wingdings" pitchFamily="2" charset="2"/>
              <a:buChar char="§"/>
              <a:defRPr/>
            </a:pPr>
            <a:r>
              <a:rPr lang="en-US" dirty="0">
                <a:cs typeface="Arial" pitchFamily="34" charset="0"/>
              </a:rPr>
              <a:t>Bible </a:t>
            </a:r>
            <a:r>
              <a:rPr lang="en-US" dirty="0" smtClean="0">
                <a:cs typeface="Arial" pitchFamily="34" charset="0"/>
              </a:rPr>
              <a:t>College</a:t>
            </a:r>
            <a:endParaRPr lang="en-US" dirty="0">
              <a:cs typeface="Arial" pitchFamily="34" charset="0"/>
            </a:endParaRPr>
          </a:p>
          <a:p>
            <a:pPr marL="274320" indent="-274320">
              <a:buClr>
                <a:srgbClr val="37E707"/>
              </a:buClr>
              <a:buFont typeface="Wingdings" pitchFamily="2" charset="2"/>
              <a:buChar char="§"/>
              <a:defRPr/>
            </a:pPr>
            <a:r>
              <a:rPr lang="en-US" dirty="0">
                <a:cs typeface="Arial" pitchFamily="34" charset="0"/>
              </a:rPr>
              <a:t>Youth Pastor </a:t>
            </a:r>
          </a:p>
          <a:p>
            <a:pPr marL="274320" indent="-274320">
              <a:buClr>
                <a:srgbClr val="37E707"/>
              </a:buClr>
              <a:buFont typeface="Wingdings" pitchFamily="2" charset="2"/>
              <a:buChar char="§"/>
              <a:defRPr/>
            </a:pPr>
            <a:r>
              <a:rPr lang="en-US" dirty="0">
                <a:cs typeface="Arial" pitchFamily="34" charset="0"/>
              </a:rPr>
              <a:t>Missionary </a:t>
            </a:r>
          </a:p>
          <a:p>
            <a:pPr marL="274320" indent="-274320">
              <a:buClr>
                <a:srgbClr val="37E707"/>
              </a:buClr>
              <a:buFont typeface="Wingdings" pitchFamily="2" charset="2"/>
              <a:buChar char="§"/>
              <a:defRPr/>
            </a:pPr>
            <a:r>
              <a:rPr lang="en-US" dirty="0" smtClean="0">
                <a:cs typeface="Arial" pitchFamily="34" charset="0"/>
              </a:rPr>
              <a:t>Seminary</a:t>
            </a:r>
            <a:endParaRPr lang="en-US" dirty="0">
              <a:cs typeface="Arial" pitchFamily="34" charset="0"/>
            </a:endParaRPr>
          </a:p>
          <a:p>
            <a:pPr marL="274320" indent="-274320">
              <a:buClr>
                <a:srgbClr val="37E707"/>
              </a:buClr>
              <a:buFont typeface="Wingdings" pitchFamily="2" charset="2"/>
              <a:buChar char="§"/>
              <a:defRPr/>
            </a:pPr>
            <a:r>
              <a:rPr lang="en-US" dirty="0">
                <a:cs typeface="Arial" pitchFamily="34" charset="0"/>
              </a:rPr>
              <a:t>Exodus </a:t>
            </a:r>
            <a:r>
              <a:rPr lang="en-US" dirty="0" smtClean="0">
                <a:cs typeface="Arial" pitchFamily="34" charset="0"/>
              </a:rPr>
              <a:t>International</a:t>
            </a:r>
            <a:endParaRPr lang="en-US" dirty="0">
              <a:cs typeface="Arial" pitchFamily="34" charset="0"/>
            </a:endParaRPr>
          </a:p>
          <a:p>
            <a:pPr marL="274320" indent="-274320">
              <a:buClr>
                <a:srgbClr val="37E707"/>
              </a:buClr>
              <a:buFont typeface="Wingdings" pitchFamily="2" charset="2"/>
              <a:buChar char="§"/>
              <a:defRPr/>
            </a:pPr>
            <a:endParaRPr lang="en-US" dirty="0">
              <a:cs typeface="Arial" pitchFamily="34" charset="0"/>
            </a:endParaRPr>
          </a:p>
          <a:p>
            <a:pPr marL="0" indent="0" eaLnBrk="1" fontAlgn="auto" hangingPunct="1">
              <a:spcAft>
                <a:spcPts val="0"/>
              </a:spcAft>
              <a:buClr>
                <a:srgbClr val="37E707"/>
              </a:buClr>
              <a:buNone/>
              <a:defRPr/>
            </a:pPr>
            <a:endParaRPr lang="en-US" dirty="0" smtClean="0">
              <a:cs typeface="Arial" pitchFamily="34" charset="0"/>
            </a:endParaRPr>
          </a:p>
          <a:p>
            <a:pPr marL="274320" indent="-274320" eaLnBrk="1" fontAlgn="auto" hangingPunct="1">
              <a:spcAft>
                <a:spcPts val="0"/>
              </a:spcAft>
              <a:buFont typeface="Wingdings 2"/>
              <a:buNone/>
              <a:defRPr/>
            </a:pPr>
            <a:endParaRPr lang="en-US" kern="1400" spc="100" dirty="0" smtClean="0">
              <a:latin typeface="Arial" pitchFamily="34" charset="0"/>
              <a:cs typeface="Arial" pitchFamily="34" charset="0"/>
            </a:endParaRPr>
          </a:p>
          <a:p>
            <a:pPr marL="274320" indent="-274320" eaLnBrk="1" fontAlgn="auto" hangingPunct="1">
              <a:spcAft>
                <a:spcPts val="0"/>
              </a:spcAft>
              <a:buFont typeface="Wingdings 2"/>
              <a:buNone/>
              <a:defRPr/>
            </a:pPr>
            <a:endParaRPr lang="en-US" kern="1400" spc="100" dirty="0" smtClean="0">
              <a:latin typeface="Arial" pitchFamily="34" charset="0"/>
              <a:cs typeface="Arial" pitchFamily="34" charset="0"/>
            </a:endParaRPr>
          </a:p>
        </p:txBody>
      </p:sp>
    </p:spTree>
    <p:extLst>
      <p:ext uri="{BB962C8B-B14F-4D97-AF65-F5344CB8AC3E}">
        <p14:creationId xmlns:p14="http://schemas.microsoft.com/office/powerpoint/2010/main" val="286658044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eaLnBrk="1" hangingPunct="1"/>
            <a:r>
              <a:rPr lang="en-US" sz="3200" u="sng" dirty="0" smtClean="0">
                <a:solidFill>
                  <a:srgbClr val="37E707"/>
                </a:solidFill>
              </a:rPr>
              <a:t>Gen 19:1 – 3 (NKJV)</a:t>
            </a:r>
            <a:endParaRPr lang="en-US" dirty="0" smtClean="0">
              <a:solidFill>
                <a:srgbClr val="37E707"/>
              </a:solidFill>
            </a:endParaRPr>
          </a:p>
        </p:txBody>
      </p:sp>
      <p:sp>
        <p:nvSpPr>
          <p:cNvPr id="3" name="Content Placeholder 2"/>
          <p:cNvSpPr>
            <a:spLocks noGrp="1"/>
          </p:cNvSpPr>
          <p:nvPr>
            <p:ph idx="1"/>
          </p:nvPr>
        </p:nvSpPr>
        <p:spPr>
          <a:xfrm>
            <a:off x="228600" y="1527174"/>
            <a:ext cx="8534400" cy="5026025"/>
          </a:xfrm>
        </p:spPr>
        <p:txBody>
          <a:bodyPr>
            <a:normAutofit/>
          </a:bodyPr>
          <a:lstStyle/>
          <a:p>
            <a:pPr marL="457200" indent="-457200" eaLnBrk="1" fontAlgn="auto" hangingPunct="1">
              <a:lnSpc>
                <a:spcPct val="90000"/>
              </a:lnSpc>
              <a:spcAft>
                <a:spcPts val="0"/>
              </a:spcAft>
              <a:buClrTx/>
              <a:buFont typeface="Wingdings 2"/>
              <a:buNone/>
              <a:defRPr/>
            </a:pPr>
            <a:r>
              <a:rPr lang="en-US" sz="2400" i="1" dirty="0" smtClean="0">
                <a:cs typeface="Arial" pitchFamily="34" charset="0"/>
              </a:rPr>
              <a:t>1.  Now the two angels came to Sodom </a:t>
            </a:r>
            <a:r>
              <a:rPr lang="en-US" sz="2400" b="1" i="1" dirty="0" smtClean="0">
                <a:cs typeface="Arial" pitchFamily="34" charset="0"/>
              </a:rPr>
              <a:t>in the evening</a:t>
            </a:r>
            <a:r>
              <a:rPr lang="en-US" sz="2400" i="1" dirty="0" smtClean="0">
                <a:cs typeface="Arial" pitchFamily="34" charset="0"/>
              </a:rPr>
              <a:t>, and Lot was sitting in the gate of Sodom. When Lot saw them, he rose to meet them, and he bowed himself with his face toward the ground.</a:t>
            </a:r>
          </a:p>
          <a:p>
            <a:pPr marL="457200" indent="-457200" eaLnBrk="1" fontAlgn="auto" hangingPunct="1">
              <a:lnSpc>
                <a:spcPct val="90000"/>
              </a:lnSpc>
              <a:spcAft>
                <a:spcPts val="0"/>
              </a:spcAft>
              <a:buFont typeface="Wingdings 2"/>
              <a:buNone/>
              <a:defRPr/>
            </a:pPr>
            <a:r>
              <a:rPr lang="en-US" sz="2400" i="1" dirty="0" smtClean="0">
                <a:cs typeface="Arial" pitchFamily="34" charset="0"/>
              </a:rPr>
              <a:t> </a:t>
            </a:r>
          </a:p>
          <a:p>
            <a:pPr marL="274320" indent="-274320" eaLnBrk="1" fontAlgn="auto" hangingPunct="1">
              <a:lnSpc>
                <a:spcPct val="90000"/>
              </a:lnSpc>
              <a:spcAft>
                <a:spcPts val="0"/>
              </a:spcAft>
              <a:buFont typeface="Wingdings 2"/>
              <a:buNone/>
              <a:defRPr/>
            </a:pPr>
            <a:r>
              <a:rPr lang="en-US" sz="2400" i="1" dirty="0" smtClean="0">
                <a:cs typeface="Arial" pitchFamily="34" charset="0"/>
              </a:rPr>
              <a:t>2. And he said, “Here now, my lords, please turn in to your servant’s house and spend the night, and wash your feet; then you may rise early and go on your way, and they said, “No, we will spend the night in the open square.”  </a:t>
            </a:r>
          </a:p>
          <a:p>
            <a:pPr marL="274320" indent="-274320" eaLnBrk="1" fontAlgn="auto" hangingPunct="1">
              <a:lnSpc>
                <a:spcPct val="90000"/>
              </a:lnSpc>
              <a:spcAft>
                <a:spcPts val="0"/>
              </a:spcAft>
              <a:buFont typeface="Wingdings 2"/>
              <a:buNone/>
              <a:defRPr/>
            </a:pPr>
            <a:endParaRPr lang="en-US" sz="2400" i="1" dirty="0" smtClean="0">
              <a:cs typeface="Arial" pitchFamily="34" charset="0"/>
            </a:endParaRPr>
          </a:p>
          <a:p>
            <a:pPr marL="274320" indent="-274320" eaLnBrk="1" fontAlgn="auto" hangingPunct="1">
              <a:lnSpc>
                <a:spcPct val="90000"/>
              </a:lnSpc>
              <a:spcAft>
                <a:spcPts val="0"/>
              </a:spcAft>
              <a:buFont typeface="Wingdings 2"/>
              <a:buNone/>
              <a:defRPr/>
            </a:pPr>
            <a:r>
              <a:rPr lang="en-US" sz="2400" i="1" dirty="0" smtClean="0">
                <a:cs typeface="Arial" pitchFamily="34" charset="0"/>
              </a:rPr>
              <a:t>3. But he insisted strongly; so they turned in to him and entered his house. Then he made them a feast, and baked unleavened bread, and they ate.</a:t>
            </a:r>
            <a:r>
              <a:rPr lang="en-US" sz="2000" i="1" dirty="0" smtClean="0">
                <a:cs typeface="Arial" pitchFamily="34" charset="0"/>
              </a:rPr>
              <a:t> </a:t>
            </a:r>
            <a:endParaRPr lang="en-US" sz="1800" b="1" i="1" u="sng" dirty="0" smtClean="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67494"/>
            <a:ext cx="8229600" cy="951706"/>
          </a:xfrm>
        </p:spPr>
        <p:txBody>
          <a:bodyPr/>
          <a:lstStyle/>
          <a:p>
            <a:pPr algn="ctr" eaLnBrk="1" hangingPunct="1"/>
            <a:r>
              <a:rPr lang="en-US" sz="3200" u="sng" dirty="0" smtClean="0">
                <a:solidFill>
                  <a:srgbClr val="37E707"/>
                </a:solidFill>
              </a:rPr>
              <a:t>Gen 19: 4 – 8 (NKJV)</a:t>
            </a:r>
            <a:endParaRPr lang="en-US" dirty="0" smtClean="0">
              <a:solidFill>
                <a:srgbClr val="37E707"/>
              </a:solidFill>
            </a:endParaRPr>
          </a:p>
        </p:txBody>
      </p:sp>
      <p:sp>
        <p:nvSpPr>
          <p:cNvPr id="3" name="Content Placeholder 2"/>
          <p:cNvSpPr>
            <a:spLocks noGrp="1"/>
          </p:cNvSpPr>
          <p:nvPr>
            <p:ph idx="1"/>
          </p:nvPr>
        </p:nvSpPr>
        <p:spPr>
          <a:xfrm>
            <a:off x="228600" y="1527174"/>
            <a:ext cx="8610600" cy="5026025"/>
          </a:xfrm>
        </p:spPr>
        <p:txBody>
          <a:bodyPr>
            <a:normAutofit/>
          </a:bodyPr>
          <a:lstStyle/>
          <a:p>
            <a:pPr marL="274320" indent="-274320" eaLnBrk="1" fontAlgn="auto" hangingPunct="1">
              <a:lnSpc>
                <a:spcPct val="90000"/>
              </a:lnSpc>
              <a:spcAft>
                <a:spcPts val="0"/>
              </a:spcAft>
              <a:buFont typeface="Wingdings 2"/>
              <a:buNone/>
              <a:defRPr/>
            </a:pPr>
            <a:r>
              <a:rPr lang="en-US" sz="2400" i="1" dirty="0" smtClean="0"/>
              <a:t>4</a:t>
            </a:r>
            <a:r>
              <a:rPr lang="en-US" sz="2400" dirty="0" smtClean="0"/>
              <a:t>. </a:t>
            </a:r>
            <a:r>
              <a:rPr lang="en-US" sz="2400" dirty="0" smtClean="0">
                <a:cs typeface="Arial" pitchFamily="34" charset="0"/>
              </a:rPr>
              <a:t>Now before they lay down, </a:t>
            </a:r>
            <a:r>
              <a:rPr lang="en-US" sz="2400" i="1" dirty="0" smtClean="0">
                <a:cs typeface="Arial" pitchFamily="34" charset="0"/>
              </a:rPr>
              <a:t>the men of the city</a:t>
            </a:r>
            <a:r>
              <a:rPr lang="en-US" sz="2400" dirty="0" smtClean="0">
                <a:cs typeface="Arial" pitchFamily="34" charset="0"/>
              </a:rPr>
              <a:t>, the men of Sodom, both old and young, </a:t>
            </a:r>
            <a:r>
              <a:rPr lang="en-US" sz="2400" i="1" u="sng" dirty="0" smtClean="0">
                <a:solidFill>
                  <a:srgbClr val="FFFF99"/>
                </a:solidFill>
                <a:cs typeface="Arial" pitchFamily="34" charset="0"/>
              </a:rPr>
              <a:t>all the people from every quarter</a:t>
            </a:r>
            <a:r>
              <a:rPr lang="en-US" sz="2400" u="sng" dirty="0" smtClean="0">
                <a:solidFill>
                  <a:srgbClr val="FFFF99"/>
                </a:solidFill>
                <a:cs typeface="Arial" pitchFamily="34" charset="0"/>
              </a:rPr>
              <a:t>,</a:t>
            </a:r>
            <a:r>
              <a:rPr lang="en-US" sz="2400" dirty="0" smtClean="0">
                <a:solidFill>
                  <a:srgbClr val="FFFF99"/>
                </a:solidFill>
                <a:cs typeface="Arial" pitchFamily="34" charset="0"/>
              </a:rPr>
              <a:t> </a:t>
            </a:r>
            <a:r>
              <a:rPr lang="en-US" sz="2400" dirty="0" smtClean="0">
                <a:cs typeface="Arial" pitchFamily="34" charset="0"/>
              </a:rPr>
              <a:t>surrounded the house.</a:t>
            </a:r>
          </a:p>
          <a:p>
            <a:pPr marL="274320" indent="-274320" eaLnBrk="1" fontAlgn="auto" hangingPunct="1">
              <a:lnSpc>
                <a:spcPct val="90000"/>
              </a:lnSpc>
              <a:spcAft>
                <a:spcPts val="0"/>
              </a:spcAft>
              <a:buFont typeface="Wingdings 2"/>
              <a:buNone/>
              <a:defRPr/>
            </a:pPr>
            <a:endParaRPr lang="en-US" sz="2400" dirty="0" smtClean="0">
              <a:cs typeface="Arial" pitchFamily="34" charset="0"/>
            </a:endParaRPr>
          </a:p>
          <a:p>
            <a:pPr marL="274320" indent="-274320" eaLnBrk="1" fontAlgn="auto" hangingPunct="1">
              <a:lnSpc>
                <a:spcPct val="90000"/>
              </a:lnSpc>
              <a:spcAft>
                <a:spcPts val="0"/>
              </a:spcAft>
              <a:buFont typeface="Wingdings 2"/>
              <a:buNone/>
              <a:defRPr/>
            </a:pPr>
            <a:r>
              <a:rPr lang="en-US" sz="2400" dirty="0" smtClean="0">
                <a:cs typeface="Arial" pitchFamily="34" charset="0"/>
              </a:rPr>
              <a:t>5. And they called to Lot and said to him, “Where are the men who came to you tonight? Bring them out to us that </a:t>
            </a:r>
            <a:r>
              <a:rPr lang="en-US" sz="2400" i="1" u="sng" dirty="0" smtClean="0">
                <a:solidFill>
                  <a:srgbClr val="FFFF99"/>
                </a:solidFill>
                <a:cs typeface="Arial" pitchFamily="34" charset="0"/>
              </a:rPr>
              <a:t>we may know them.</a:t>
            </a:r>
            <a:r>
              <a:rPr lang="en-US" sz="2400" i="1" dirty="0" smtClean="0">
                <a:solidFill>
                  <a:srgbClr val="FFFF99"/>
                </a:solidFill>
                <a:cs typeface="Arial" pitchFamily="34" charset="0"/>
              </a:rPr>
              <a:t> </a:t>
            </a:r>
            <a:r>
              <a:rPr lang="en-US" sz="2400" i="1" u="sng" dirty="0" smtClean="0">
                <a:solidFill>
                  <a:srgbClr val="37E707"/>
                </a:solidFill>
                <a:cs typeface="Arial" pitchFamily="34" charset="0"/>
              </a:rPr>
              <a:t>(Yada)</a:t>
            </a:r>
          </a:p>
          <a:p>
            <a:pPr marL="274320" indent="-274320" eaLnBrk="1" fontAlgn="auto" hangingPunct="1">
              <a:lnSpc>
                <a:spcPct val="90000"/>
              </a:lnSpc>
              <a:spcAft>
                <a:spcPts val="0"/>
              </a:spcAft>
              <a:buFont typeface="Wingdings 2"/>
              <a:buNone/>
              <a:defRPr/>
            </a:pPr>
            <a:endParaRPr lang="en-US" sz="2400" b="1" u="sng" dirty="0" smtClean="0">
              <a:cs typeface="Arial" pitchFamily="34" charset="0"/>
            </a:endParaRPr>
          </a:p>
          <a:p>
            <a:pPr marL="274320" indent="-274320" eaLnBrk="1" fontAlgn="auto" hangingPunct="1">
              <a:lnSpc>
                <a:spcPct val="90000"/>
              </a:lnSpc>
              <a:spcAft>
                <a:spcPts val="0"/>
              </a:spcAft>
              <a:buFont typeface="Wingdings 2"/>
              <a:buNone/>
              <a:defRPr/>
            </a:pPr>
            <a:r>
              <a:rPr lang="en-US" sz="2400" dirty="0" smtClean="0">
                <a:cs typeface="Arial" pitchFamily="34" charset="0"/>
              </a:rPr>
              <a:t>6. So</a:t>
            </a:r>
            <a:r>
              <a:rPr lang="en-US" sz="2400" dirty="0" smtClean="0">
                <a:solidFill>
                  <a:srgbClr val="37E707"/>
                </a:solidFill>
                <a:cs typeface="Arial" pitchFamily="34" charset="0"/>
              </a:rPr>
              <a:t> </a:t>
            </a:r>
            <a:r>
              <a:rPr lang="en-US" sz="2400" dirty="0" smtClean="0">
                <a:cs typeface="Arial" pitchFamily="34" charset="0"/>
              </a:rPr>
              <a:t>Lot went outside to meet them and shut the door behind him, </a:t>
            </a:r>
          </a:p>
          <a:p>
            <a:pPr marL="274320" indent="-274320" eaLnBrk="1" fontAlgn="auto" hangingPunct="1">
              <a:lnSpc>
                <a:spcPct val="90000"/>
              </a:lnSpc>
              <a:spcAft>
                <a:spcPts val="0"/>
              </a:spcAft>
              <a:buFont typeface="Wingdings 2"/>
              <a:buNone/>
              <a:defRPr/>
            </a:pPr>
            <a:endParaRPr lang="en-US" sz="2400" dirty="0" smtClean="0">
              <a:cs typeface="Arial" pitchFamily="34" charset="0"/>
            </a:endParaRPr>
          </a:p>
          <a:p>
            <a:pPr marL="274320" indent="-274320">
              <a:lnSpc>
                <a:spcPct val="90000"/>
              </a:lnSpc>
              <a:buNone/>
              <a:defRPr/>
            </a:pPr>
            <a:r>
              <a:rPr lang="en-US" sz="2400" dirty="0" smtClean="0">
                <a:cs typeface="Arial" pitchFamily="34" charset="0"/>
              </a:rPr>
              <a:t>7. And said, </a:t>
            </a:r>
            <a:r>
              <a:rPr lang="en-US" sz="2400" dirty="0">
                <a:cs typeface="Arial" pitchFamily="34" charset="0"/>
              </a:rPr>
              <a:t>"</a:t>
            </a:r>
            <a:r>
              <a:rPr lang="en-US" sz="2400" dirty="0" smtClean="0">
                <a:cs typeface="Arial" pitchFamily="34" charset="0"/>
              </a:rPr>
              <a:t>No, my friends. Don't do this wicked thing.”</a:t>
            </a:r>
          </a:p>
          <a:p>
            <a:pPr marL="274320" indent="-274320" eaLnBrk="1" fontAlgn="auto" hangingPunct="1">
              <a:lnSpc>
                <a:spcPct val="90000"/>
              </a:lnSpc>
              <a:spcAft>
                <a:spcPts val="0"/>
              </a:spcAft>
              <a:buFont typeface="Wingdings 2"/>
              <a:buNone/>
              <a:defRPr/>
            </a:pPr>
            <a:endParaRPr lang="en-US" sz="2400" b="1" i="1" u="sng" dirty="0" smtClean="0">
              <a:latin typeface="Arial" pitchFamily="34" charset="0"/>
              <a:cs typeface="Arial" pitchFamily="34" charset="0"/>
            </a:endParaRP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67494"/>
            <a:ext cx="8229600" cy="1027906"/>
          </a:xfrm>
        </p:spPr>
        <p:txBody>
          <a:bodyPr/>
          <a:lstStyle/>
          <a:p>
            <a:pPr algn="ctr" eaLnBrk="1" hangingPunct="1"/>
            <a:r>
              <a:rPr lang="en-US" sz="3200" u="sng" dirty="0" smtClean="0">
                <a:solidFill>
                  <a:srgbClr val="37E707"/>
                </a:solidFill>
              </a:rPr>
              <a:t>Gen 19:9-11(NKJV)</a:t>
            </a:r>
            <a:r>
              <a:rPr lang="en-US" u="sng" dirty="0" smtClean="0">
                <a:solidFill>
                  <a:srgbClr val="37E707"/>
                </a:solidFill>
              </a:rPr>
              <a:t> </a:t>
            </a:r>
            <a:endParaRPr lang="en-US" dirty="0" smtClean="0">
              <a:solidFill>
                <a:srgbClr val="37E707"/>
              </a:solidFill>
            </a:endParaRPr>
          </a:p>
        </p:txBody>
      </p:sp>
      <p:sp>
        <p:nvSpPr>
          <p:cNvPr id="3" name="Content Placeholder 2"/>
          <p:cNvSpPr>
            <a:spLocks noGrp="1"/>
          </p:cNvSpPr>
          <p:nvPr>
            <p:ph idx="1"/>
          </p:nvPr>
        </p:nvSpPr>
        <p:spPr>
          <a:xfrm>
            <a:off x="301625" y="1295400"/>
            <a:ext cx="8613775" cy="5486400"/>
          </a:xfrm>
        </p:spPr>
        <p:txBody>
          <a:bodyPr>
            <a:normAutofit fontScale="92500" lnSpcReduction="10000"/>
          </a:bodyPr>
          <a:lstStyle/>
          <a:p>
            <a:pPr marL="274320" indent="-274320" eaLnBrk="1" fontAlgn="auto" hangingPunct="1">
              <a:lnSpc>
                <a:spcPct val="80000"/>
              </a:lnSpc>
              <a:spcAft>
                <a:spcPts val="0"/>
              </a:spcAft>
              <a:buFont typeface="Wingdings 2"/>
              <a:buNone/>
              <a:defRPr/>
            </a:pPr>
            <a:r>
              <a:rPr lang="en-US" sz="2600" dirty="0" smtClean="0">
                <a:cs typeface="Arial" pitchFamily="34" charset="0"/>
              </a:rPr>
              <a:t>8. “Look, I have two daughters who have never slept with a man. Let me bring them out to you, and you can do what you like with them. But don't do anything to these men, for they have come under the protection of my roof.”</a:t>
            </a:r>
          </a:p>
          <a:p>
            <a:pPr marL="274320" indent="-274320" eaLnBrk="1" fontAlgn="auto" hangingPunct="1">
              <a:lnSpc>
                <a:spcPct val="80000"/>
              </a:lnSpc>
              <a:spcAft>
                <a:spcPts val="0"/>
              </a:spcAft>
              <a:buFont typeface="Wingdings 2"/>
              <a:buNone/>
              <a:defRPr/>
            </a:pPr>
            <a:endParaRPr lang="en-US" sz="2600" dirty="0" smtClean="0">
              <a:cs typeface="Arial" pitchFamily="34" charset="0"/>
            </a:endParaRPr>
          </a:p>
          <a:p>
            <a:pPr marL="274320" indent="-274320" eaLnBrk="1" fontAlgn="auto" hangingPunct="1">
              <a:lnSpc>
                <a:spcPct val="80000"/>
              </a:lnSpc>
              <a:spcAft>
                <a:spcPts val="0"/>
              </a:spcAft>
              <a:buFont typeface="Wingdings 2"/>
              <a:buNone/>
              <a:defRPr/>
            </a:pPr>
            <a:r>
              <a:rPr lang="en-US" sz="2600" dirty="0" smtClean="0"/>
              <a:t> </a:t>
            </a:r>
            <a:r>
              <a:rPr lang="en-US" sz="2600" dirty="0" smtClean="0">
                <a:cs typeface="Arial" pitchFamily="34" charset="0"/>
              </a:rPr>
              <a:t>9. "Get out of our way," they replied. And they said, "This fellow came here as an alien, and now he wants to play the judge! We'll treat you worse than them." They kept bringing pressure on Lot and moved forward to break down the door. </a:t>
            </a:r>
          </a:p>
          <a:p>
            <a:pPr marL="274320" indent="-274320" eaLnBrk="1" fontAlgn="auto" hangingPunct="1">
              <a:lnSpc>
                <a:spcPct val="80000"/>
              </a:lnSpc>
              <a:spcAft>
                <a:spcPts val="0"/>
              </a:spcAft>
              <a:buFont typeface="Wingdings 2"/>
              <a:buNone/>
              <a:defRPr/>
            </a:pPr>
            <a:endParaRPr lang="en-US" sz="2600" dirty="0" smtClean="0">
              <a:cs typeface="Arial" pitchFamily="34" charset="0"/>
            </a:endParaRPr>
          </a:p>
          <a:p>
            <a:pPr marL="274320" indent="-274320" eaLnBrk="1" fontAlgn="auto" hangingPunct="1">
              <a:lnSpc>
                <a:spcPct val="80000"/>
              </a:lnSpc>
              <a:spcAft>
                <a:spcPts val="0"/>
              </a:spcAft>
              <a:buFont typeface="Wingdings 2"/>
              <a:buNone/>
              <a:defRPr/>
            </a:pPr>
            <a:r>
              <a:rPr lang="en-US" sz="2600" dirty="0" smtClean="0">
                <a:cs typeface="Arial" pitchFamily="34" charset="0"/>
              </a:rPr>
              <a:t>10. But the men inside reached out and pulled Lot back into the  house and shut the door.</a:t>
            </a:r>
          </a:p>
          <a:p>
            <a:pPr marL="274320" indent="-274320" eaLnBrk="1" fontAlgn="auto" hangingPunct="1">
              <a:lnSpc>
                <a:spcPct val="80000"/>
              </a:lnSpc>
              <a:spcAft>
                <a:spcPts val="0"/>
              </a:spcAft>
              <a:buFont typeface="Wingdings 2"/>
              <a:buNone/>
              <a:defRPr/>
            </a:pPr>
            <a:endParaRPr lang="en-US" sz="2600" dirty="0" smtClean="0">
              <a:cs typeface="Arial" pitchFamily="34" charset="0"/>
            </a:endParaRPr>
          </a:p>
          <a:p>
            <a:pPr marL="274320" indent="-274320" eaLnBrk="1" fontAlgn="auto" hangingPunct="1">
              <a:lnSpc>
                <a:spcPct val="80000"/>
              </a:lnSpc>
              <a:spcAft>
                <a:spcPts val="0"/>
              </a:spcAft>
              <a:buFont typeface="Wingdings 2"/>
              <a:buNone/>
              <a:defRPr/>
            </a:pPr>
            <a:r>
              <a:rPr lang="en-US" sz="2600" dirty="0" smtClean="0">
                <a:cs typeface="Arial" pitchFamily="34" charset="0"/>
              </a:rPr>
              <a:t>11. Then they struck the men who were at the door of the house, young and old, with blindness so that they could not find the door.</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67494"/>
            <a:ext cx="8991600" cy="1027906"/>
          </a:xfrm>
        </p:spPr>
        <p:txBody>
          <a:bodyPr/>
          <a:lstStyle/>
          <a:p>
            <a:pPr algn="ctr" eaLnBrk="1" hangingPunct="1"/>
            <a:r>
              <a:rPr lang="en-US" sz="3200" u="sng" dirty="0" smtClean="0">
                <a:solidFill>
                  <a:srgbClr val="37E707"/>
                </a:solidFill>
              </a:rPr>
              <a:t>Gen 19: 12-14</a:t>
            </a:r>
            <a:endParaRPr lang="en-US" dirty="0" smtClean="0">
              <a:solidFill>
                <a:srgbClr val="37E707"/>
              </a:solidFill>
            </a:endParaRPr>
          </a:p>
        </p:txBody>
      </p:sp>
      <p:sp>
        <p:nvSpPr>
          <p:cNvPr id="3" name="Content Placeholder 2"/>
          <p:cNvSpPr>
            <a:spLocks noGrp="1"/>
          </p:cNvSpPr>
          <p:nvPr>
            <p:ph idx="1"/>
          </p:nvPr>
        </p:nvSpPr>
        <p:spPr>
          <a:xfrm>
            <a:off x="76201" y="1295400"/>
            <a:ext cx="8839200" cy="5486400"/>
          </a:xfrm>
        </p:spPr>
        <p:txBody>
          <a:bodyPr>
            <a:normAutofit/>
          </a:bodyPr>
          <a:lstStyle/>
          <a:p>
            <a:pPr marL="64008" indent="0">
              <a:buNone/>
            </a:pPr>
            <a:r>
              <a:rPr lang="en-US" sz="2400" baseline="30000" dirty="0">
                <a:solidFill>
                  <a:srgbClr val="37E707"/>
                </a:solidFill>
              </a:rPr>
              <a:t> </a:t>
            </a:r>
            <a:r>
              <a:rPr lang="en-US" sz="2400" dirty="0" smtClean="0"/>
              <a:t>12. The </a:t>
            </a:r>
            <a:r>
              <a:rPr lang="en-US" sz="2400" dirty="0"/>
              <a:t>two men said to Lot, “Do you have anyone else </a:t>
            </a:r>
            <a:r>
              <a:rPr lang="en-US" sz="2400" dirty="0" smtClean="0"/>
              <a:t>here? Sons, sons-in-law, or </a:t>
            </a:r>
            <a:r>
              <a:rPr lang="en-US" sz="2400" dirty="0"/>
              <a:t>daughters, or anyone else in the city who belongs to you? </a:t>
            </a:r>
            <a:endParaRPr lang="en-US" sz="2400" dirty="0" smtClean="0"/>
          </a:p>
          <a:p>
            <a:pPr marL="64008" indent="0">
              <a:buNone/>
            </a:pPr>
            <a:endParaRPr lang="en-US" sz="2400" dirty="0"/>
          </a:p>
          <a:p>
            <a:pPr marL="64008" indent="0">
              <a:buNone/>
            </a:pPr>
            <a:r>
              <a:rPr lang="en-US" sz="2400" dirty="0" smtClean="0"/>
              <a:t>13.  Get </a:t>
            </a:r>
            <a:r>
              <a:rPr lang="en-US" sz="2400" dirty="0"/>
              <a:t>them out of </a:t>
            </a:r>
            <a:r>
              <a:rPr lang="en-US" sz="2400" dirty="0" smtClean="0"/>
              <a:t>here, because </a:t>
            </a:r>
            <a:r>
              <a:rPr lang="en-US" sz="2400" dirty="0"/>
              <a:t>we are going to destroy this place. The outcry to the </a:t>
            </a:r>
            <a:r>
              <a:rPr lang="en-US" sz="2400" cap="small" dirty="0"/>
              <a:t>Lord</a:t>
            </a:r>
            <a:r>
              <a:rPr lang="en-US" sz="2400" dirty="0"/>
              <a:t> against its people is so great that H</a:t>
            </a:r>
            <a:r>
              <a:rPr lang="en-US" sz="2400" dirty="0" smtClean="0"/>
              <a:t>e </a:t>
            </a:r>
            <a:r>
              <a:rPr lang="en-US" sz="2400" dirty="0"/>
              <a:t>has sent us to destroy it</a:t>
            </a:r>
            <a:r>
              <a:rPr lang="en-US" sz="2400" dirty="0" smtClean="0"/>
              <a:t>.”</a:t>
            </a:r>
          </a:p>
          <a:p>
            <a:pPr marL="64008" indent="0">
              <a:buNone/>
            </a:pPr>
            <a:endParaRPr lang="en-US" sz="2400" dirty="0"/>
          </a:p>
          <a:p>
            <a:pPr marL="64008" indent="0">
              <a:buNone/>
            </a:pPr>
            <a:r>
              <a:rPr lang="en-US" sz="2400" dirty="0" smtClean="0"/>
              <a:t>14.  So </a:t>
            </a:r>
            <a:r>
              <a:rPr lang="en-US" sz="2400" dirty="0"/>
              <a:t>Lot went out and spoke to his sons-in-law, who were pledged to </a:t>
            </a:r>
            <a:r>
              <a:rPr lang="en-US" sz="2400" dirty="0" smtClean="0"/>
              <a:t>marry </a:t>
            </a:r>
            <a:r>
              <a:rPr lang="en-US" sz="2400" dirty="0"/>
              <a:t>his daughters. He said, “Hurry and get out of this place, because the </a:t>
            </a:r>
            <a:r>
              <a:rPr lang="en-US" sz="2400" cap="small" dirty="0"/>
              <a:t>Lord</a:t>
            </a:r>
            <a:r>
              <a:rPr lang="en-US" sz="2400" dirty="0"/>
              <a:t> is about to destroy the city!” </a:t>
            </a: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2333904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838200"/>
          </a:xfrm>
        </p:spPr>
        <p:txBody>
          <a:bodyPr>
            <a:normAutofit/>
          </a:bodyPr>
          <a:lstStyle/>
          <a:p>
            <a:pPr algn="ctr" eaLnBrk="1" hangingPunct="1"/>
            <a:r>
              <a:rPr lang="en-US" sz="3600" dirty="0" smtClean="0">
                <a:solidFill>
                  <a:srgbClr val="37E707"/>
                </a:solidFill>
                <a:cs typeface="Arial" charset="0"/>
              </a:rPr>
              <a:t>Sodom and Gomorrah </a:t>
            </a:r>
            <a:endParaRPr lang="en-US" sz="3600" dirty="0" smtClean="0">
              <a:solidFill>
                <a:srgbClr val="37E707"/>
              </a:solidFill>
            </a:endParaRPr>
          </a:p>
        </p:txBody>
      </p:sp>
      <p:sp>
        <p:nvSpPr>
          <p:cNvPr id="3" name="Content Placeholder 2"/>
          <p:cNvSpPr>
            <a:spLocks noGrp="1"/>
          </p:cNvSpPr>
          <p:nvPr>
            <p:ph idx="1"/>
          </p:nvPr>
        </p:nvSpPr>
        <p:spPr>
          <a:xfrm>
            <a:off x="457200" y="762000"/>
            <a:ext cx="8229600" cy="6096000"/>
          </a:xfrm>
        </p:spPr>
        <p:txBody>
          <a:bodyPr>
            <a:normAutofit/>
          </a:bodyPr>
          <a:lstStyle/>
          <a:p>
            <a:pPr marL="342900" indent="-342900">
              <a:buClr>
                <a:srgbClr val="37E707"/>
              </a:buClr>
              <a:buFont typeface="Wingdings" pitchFamily="2" charset="2"/>
              <a:buChar char="§"/>
              <a:defRPr/>
            </a:pPr>
            <a:r>
              <a:rPr lang="en-US" sz="2400" i="1" u="sng" dirty="0" smtClean="0">
                <a:cs typeface="Arial" pitchFamily="34" charset="0"/>
              </a:rPr>
              <a:t>Gen 19:5</a:t>
            </a:r>
            <a:r>
              <a:rPr lang="en-US" sz="2400" i="1" dirty="0" smtClean="0">
                <a:cs typeface="Arial" pitchFamily="34" charset="0"/>
              </a:rPr>
              <a:t> “Bring them to us that we may </a:t>
            </a:r>
            <a:r>
              <a:rPr lang="en-US" sz="2400" i="1" dirty="0" smtClean="0">
                <a:solidFill>
                  <a:srgbClr val="37E707"/>
                </a:solidFill>
                <a:cs typeface="Arial" pitchFamily="34" charset="0"/>
              </a:rPr>
              <a:t>know </a:t>
            </a:r>
            <a:r>
              <a:rPr lang="en-US" sz="2400" i="1" dirty="0" smtClean="0">
                <a:solidFill>
                  <a:srgbClr val="FFFF99"/>
                </a:solidFill>
                <a:cs typeface="Arial" pitchFamily="34" charset="0"/>
              </a:rPr>
              <a:t>(</a:t>
            </a:r>
            <a:r>
              <a:rPr lang="en-US" sz="2400" i="1" dirty="0" err="1" smtClean="0">
                <a:solidFill>
                  <a:srgbClr val="FFFF99"/>
                </a:solidFill>
                <a:cs typeface="Arial" pitchFamily="34" charset="0"/>
              </a:rPr>
              <a:t>Yada</a:t>
            </a:r>
            <a:r>
              <a:rPr lang="en-US" sz="2400" i="1" dirty="0" smtClean="0">
                <a:solidFill>
                  <a:srgbClr val="FFFF99"/>
                </a:solidFill>
                <a:cs typeface="Arial" pitchFamily="34" charset="0"/>
              </a:rPr>
              <a:t>)  </a:t>
            </a:r>
            <a:r>
              <a:rPr lang="en-US" sz="2400" i="1" dirty="0" smtClean="0">
                <a:cs typeface="Arial" pitchFamily="34" charset="0"/>
              </a:rPr>
              <a:t>them”</a:t>
            </a:r>
          </a:p>
          <a:p>
            <a:pPr marL="342900" indent="-342900">
              <a:buClr>
                <a:srgbClr val="37E707"/>
              </a:buClr>
              <a:buFont typeface="Wingdings" pitchFamily="2" charset="2"/>
              <a:buChar char="§"/>
              <a:defRPr/>
            </a:pPr>
            <a:r>
              <a:rPr lang="en-US" sz="2400" i="1" dirty="0">
                <a:solidFill>
                  <a:srgbClr val="FFFF99"/>
                </a:solidFill>
                <a:cs typeface="Arial" pitchFamily="34" charset="0"/>
              </a:rPr>
              <a:t>(Yada) </a:t>
            </a:r>
            <a:r>
              <a:rPr lang="en-US" sz="2400" dirty="0" smtClean="0">
                <a:cs typeface="Arial" pitchFamily="34" charset="0"/>
              </a:rPr>
              <a:t>can be translated as:</a:t>
            </a:r>
          </a:p>
          <a:p>
            <a:pPr marL="374904" lvl="1" indent="0">
              <a:buClr>
                <a:srgbClr val="37E707"/>
              </a:buClr>
              <a:buNone/>
              <a:defRPr/>
            </a:pPr>
            <a:r>
              <a:rPr lang="en-US" sz="2400" dirty="0" smtClean="0">
                <a:cs typeface="Arial" pitchFamily="34" charset="0"/>
              </a:rPr>
              <a:t>- To interrogate</a:t>
            </a:r>
          </a:p>
          <a:p>
            <a:pPr marL="374904" lvl="1" indent="0">
              <a:buClr>
                <a:srgbClr val="37E707"/>
              </a:buClr>
              <a:buNone/>
              <a:defRPr/>
            </a:pPr>
            <a:r>
              <a:rPr lang="en-US" sz="2400" dirty="0" smtClean="0">
                <a:cs typeface="Arial" pitchFamily="34" charset="0"/>
              </a:rPr>
              <a:t>- To have sex with</a:t>
            </a:r>
          </a:p>
          <a:p>
            <a:pPr marL="374904" lvl="1" indent="0">
              <a:buClr>
                <a:srgbClr val="37E707"/>
              </a:buClr>
              <a:buNone/>
              <a:defRPr/>
            </a:pPr>
            <a:r>
              <a:rPr lang="en-US" sz="2400" dirty="0" smtClean="0">
                <a:cs typeface="Arial" pitchFamily="34" charset="0"/>
              </a:rPr>
              <a:t>- To rape</a:t>
            </a:r>
          </a:p>
          <a:p>
            <a:pPr marL="374904" lvl="1" indent="0">
              <a:buClr>
                <a:srgbClr val="37E707"/>
              </a:buClr>
              <a:buNone/>
              <a:defRPr/>
            </a:pPr>
            <a:r>
              <a:rPr lang="en-US" sz="2400" dirty="0" smtClean="0">
                <a:cs typeface="Arial" pitchFamily="34" charset="0"/>
              </a:rPr>
              <a:t>- Gang Rape not </a:t>
            </a:r>
            <a:r>
              <a:rPr lang="en-US" sz="2400" dirty="0">
                <a:cs typeface="Arial" pitchFamily="34" charset="0"/>
              </a:rPr>
              <a:t>uncommon was during this time</a:t>
            </a:r>
            <a:r>
              <a:rPr lang="en-US" sz="2400" dirty="0" smtClean="0">
                <a:cs typeface="Arial" pitchFamily="34" charset="0"/>
              </a:rPr>
              <a:t>.</a:t>
            </a:r>
          </a:p>
          <a:p>
            <a:pPr marL="342900" indent="-342900">
              <a:buClr>
                <a:srgbClr val="37E707"/>
              </a:buClr>
              <a:buFont typeface="Wingdings" pitchFamily="2" charset="2"/>
              <a:buChar char="§"/>
              <a:defRPr/>
            </a:pPr>
            <a:r>
              <a:rPr lang="en-US" sz="2400" dirty="0">
                <a:cs typeface="Arial" pitchFamily="34" charset="0"/>
              </a:rPr>
              <a:t>If the men in this </a:t>
            </a:r>
            <a:r>
              <a:rPr lang="en-US" sz="2400" dirty="0" smtClean="0">
                <a:cs typeface="Arial" pitchFamily="34" charset="0"/>
              </a:rPr>
              <a:t>city </a:t>
            </a:r>
            <a:r>
              <a:rPr lang="en-US" sz="2400" dirty="0">
                <a:cs typeface="Arial" pitchFamily="34" charset="0"/>
              </a:rPr>
              <a:t>were homosexuals, why would Lot offer his daughters to them instead of his male servants</a:t>
            </a:r>
            <a:r>
              <a:rPr lang="en-US" sz="2400" dirty="0" smtClean="0">
                <a:cs typeface="Arial" pitchFamily="34" charset="0"/>
              </a:rPr>
              <a:t>?</a:t>
            </a:r>
          </a:p>
          <a:p>
            <a:pPr marL="342900" indent="-342900">
              <a:buClr>
                <a:srgbClr val="37E707"/>
              </a:buClr>
              <a:buFont typeface="Wingdings" pitchFamily="2" charset="2"/>
              <a:buChar char="§"/>
              <a:defRPr/>
            </a:pPr>
            <a:r>
              <a:rPr lang="en-US" sz="2400" dirty="0" smtClean="0">
                <a:cs typeface="Arial" pitchFamily="34" charset="0"/>
              </a:rPr>
              <a:t>Law of Hospitality</a:t>
            </a:r>
          </a:p>
          <a:p>
            <a:pPr marL="342900" indent="-342900">
              <a:buClr>
                <a:srgbClr val="37E707"/>
              </a:buClr>
              <a:buFont typeface="Wingdings" pitchFamily="2" charset="2"/>
              <a:buChar char="§"/>
              <a:defRPr/>
            </a:pPr>
            <a:r>
              <a:rPr lang="en-US" sz="2400" dirty="0" smtClean="0">
                <a:cs typeface="Arial" pitchFamily="34" charset="0"/>
              </a:rPr>
              <a:t>No early Jewish or Christian commentaries label Sodom’s sin as homosexuality.</a:t>
            </a:r>
            <a:endParaRPr lang="en-US" sz="2400" dirty="0">
              <a:cs typeface="Arial" pitchFamily="34" charset="0"/>
            </a:endParaRPr>
          </a:p>
          <a:p>
            <a:pPr marL="342900" indent="-342900" eaLnBrk="1" fontAlgn="auto" hangingPunct="1">
              <a:spcAft>
                <a:spcPts val="0"/>
              </a:spcAft>
              <a:buClr>
                <a:srgbClr val="37E707"/>
              </a:buClr>
              <a:buFont typeface="Wingdings" pitchFamily="2" charset="2"/>
              <a:buChar char="§"/>
              <a:defRPr/>
            </a:pPr>
            <a:endParaRPr lang="en-US" sz="3200" dirty="0" smtClean="0">
              <a:cs typeface="Arial" pitchFamily="34" charset="0"/>
            </a:endParaRPr>
          </a:p>
          <a:p>
            <a:pPr marL="274320" indent="-274320" eaLnBrk="1" fontAlgn="auto" hangingPunct="1">
              <a:spcAft>
                <a:spcPts val="0"/>
              </a:spcAft>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linds(horizontal)">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smtClean="0">
                <a:solidFill>
                  <a:srgbClr val="37E707"/>
                </a:solidFill>
              </a:rPr>
              <a:t>The Real Sin of Sodom</a:t>
            </a:r>
          </a:p>
        </p:txBody>
      </p:sp>
      <p:sp>
        <p:nvSpPr>
          <p:cNvPr id="3" name="Content Placeholder 2"/>
          <p:cNvSpPr>
            <a:spLocks noGrp="1"/>
          </p:cNvSpPr>
          <p:nvPr>
            <p:ph idx="1"/>
          </p:nvPr>
        </p:nvSpPr>
        <p:spPr>
          <a:xfrm>
            <a:off x="152400" y="1524000"/>
            <a:ext cx="8382000" cy="5029200"/>
          </a:xfrm>
        </p:spPr>
        <p:txBody>
          <a:bodyPr>
            <a:normAutofit/>
          </a:bodyPr>
          <a:lstStyle/>
          <a:p>
            <a:pPr marL="457200" indent="-457200" eaLnBrk="1" fontAlgn="auto" hangingPunct="1">
              <a:spcAft>
                <a:spcPts val="0"/>
              </a:spcAft>
              <a:buClr>
                <a:srgbClr val="37E707"/>
              </a:buClr>
              <a:buNone/>
              <a:defRPr/>
            </a:pPr>
            <a:endParaRPr lang="en-US" sz="2400" dirty="0" smtClean="0">
              <a:cs typeface="Arial" pitchFamily="34" charset="0"/>
            </a:endParaRPr>
          </a:p>
          <a:p>
            <a:pPr marL="457200" indent="-457200" eaLnBrk="1" fontAlgn="auto" hangingPunct="1">
              <a:spcAft>
                <a:spcPts val="0"/>
              </a:spcAft>
              <a:buClr>
                <a:srgbClr val="37E707"/>
              </a:buClr>
              <a:buFont typeface="Wingdings" pitchFamily="2" charset="2"/>
              <a:buChar char="§"/>
              <a:defRPr/>
            </a:pPr>
            <a:r>
              <a:rPr lang="en-US" sz="2400" dirty="0" smtClean="0">
                <a:cs typeface="Arial" pitchFamily="34" charset="0"/>
              </a:rPr>
              <a:t>In Matthew 10, Jesus gives us a parallel regarding Sodom’s sin.</a:t>
            </a:r>
          </a:p>
          <a:p>
            <a:pPr marL="0" indent="0" eaLnBrk="1" fontAlgn="auto" hangingPunct="1">
              <a:spcAft>
                <a:spcPts val="0"/>
              </a:spcAft>
              <a:buClr>
                <a:srgbClr val="37E707"/>
              </a:buClr>
              <a:buNone/>
              <a:defRPr/>
            </a:pPr>
            <a:endParaRPr lang="en-US" sz="2400" dirty="0" smtClean="0">
              <a:cs typeface="Arial" pitchFamily="34" charset="0"/>
            </a:endParaRPr>
          </a:p>
          <a:p>
            <a:pPr marL="457200" indent="-457200" eaLnBrk="1" fontAlgn="auto" hangingPunct="1">
              <a:spcAft>
                <a:spcPts val="0"/>
              </a:spcAft>
              <a:buClr>
                <a:srgbClr val="37E707"/>
              </a:buClr>
              <a:buFont typeface="Wingdings" pitchFamily="2" charset="2"/>
              <a:buChar char="§"/>
              <a:defRPr/>
            </a:pPr>
            <a:r>
              <a:rPr lang="en-US" sz="2400" i="1" u="sng" dirty="0" smtClean="0">
                <a:solidFill>
                  <a:srgbClr val="FFFF99"/>
                </a:solidFill>
                <a:cs typeface="Arial" pitchFamily="34" charset="0"/>
              </a:rPr>
              <a:t>Matthew 10:14-15 </a:t>
            </a:r>
            <a:r>
              <a:rPr lang="en-US" sz="2400" i="1" dirty="0" smtClean="0">
                <a:cs typeface="Arial" pitchFamily="34" charset="0"/>
              </a:rPr>
              <a:t>“If anyone will </a:t>
            </a:r>
            <a:r>
              <a:rPr lang="en-US" sz="2400" i="1" dirty="0" smtClean="0">
                <a:solidFill>
                  <a:srgbClr val="FFFF99"/>
                </a:solidFill>
                <a:cs typeface="Arial" pitchFamily="34" charset="0"/>
              </a:rPr>
              <a:t>not welcome you </a:t>
            </a:r>
            <a:r>
              <a:rPr lang="en-US" sz="2400" i="1" dirty="0" smtClean="0">
                <a:cs typeface="Arial" pitchFamily="34" charset="0"/>
              </a:rPr>
              <a:t>or listen to your words, shake the dust off your feet when you leave that home or town. I tell you the truth, it will be more bearable for </a:t>
            </a:r>
            <a:r>
              <a:rPr lang="en-US" sz="2400" i="1" dirty="0" smtClean="0">
                <a:solidFill>
                  <a:srgbClr val="FFFF99"/>
                </a:solidFill>
                <a:cs typeface="Arial" pitchFamily="34" charset="0"/>
              </a:rPr>
              <a:t>Sodom and Gomorrah </a:t>
            </a:r>
            <a:r>
              <a:rPr lang="en-US" sz="2400" i="1" dirty="0" smtClean="0">
                <a:cs typeface="Arial" pitchFamily="34" charset="0"/>
              </a:rPr>
              <a:t>on the day of judgment than for that town.”</a:t>
            </a:r>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67494"/>
            <a:ext cx="8229600" cy="1256506"/>
          </a:xfrm>
        </p:spPr>
        <p:txBody>
          <a:bodyPr/>
          <a:lstStyle/>
          <a:p>
            <a:pPr eaLnBrk="1" hangingPunct="1"/>
            <a:r>
              <a:rPr lang="en-US" dirty="0" smtClean="0">
                <a:solidFill>
                  <a:srgbClr val="37E707"/>
                </a:solidFill>
              </a:rPr>
              <a:t>The Real Sin of Sodom</a:t>
            </a:r>
          </a:p>
        </p:txBody>
      </p:sp>
      <p:sp>
        <p:nvSpPr>
          <p:cNvPr id="3" name="Content Placeholder 2"/>
          <p:cNvSpPr>
            <a:spLocks noGrp="1"/>
          </p:cNvSpPr>
          <p:nvPr>
            <p:ph idx="1"/>
          </p:nvPr>
        </p:nvSpPr>
        <p:spPr>
          <a:xfrm>
            <a:off x="304800" y="1524000"/>
            <a:ext cx="8305800" cy="5029200"/>
          </a:xfrm>
        </p:spPr>
        <p:txBody>
          <a:bodyPr>
            <a:normAutofit/>
          </a:bodyPr>
          <a:lstStyle/>
          <a:p>
            <a:pPr marL="0" indent="0" eaLnBrk="1" fontAlgn="auto" hangingPunct="1">
              <a:spcAft>
                <a:spcPts val="0"/>
              </a:spcAft>
              <a:buClr>
                <a:srgbClr val="37E707"/>
              </a:buClr>
              <a:buNone/>
              <a:defRPr/>
            </a:pPr>
            <a:r>
              <a:rPr lang="en-US" sz="2400" i="1" u="sng" dirty="0" smtClean="0">
                <a:solidFill>
                  <a:srgbClr val="FFFF99"/>
                </a:solidFill>
                <a:cs typeface="Arial" pitchFamily="34" charset="0"/>
              </a:rPr>
              <a:t>Ezekiel 16: 49 – 50</a:t>
            </a:r>
            <a:r>
              <a:rPr lang="en-US" sz="2400" i="1" dirty="0" smtClean="0">
                <a:solidFill>
                  <a:srgbClr val="FFFF99"/>
                </a:solidFill>
                <a:cs typeface="Arial" pitchFamily="34" charset="0"/>
              </a:rPr>
              <a:t>  </a:t>
            </a:r>
            <a:r>
              <a:rPr lang="en-US" sz="2400" i="1" dirty="0" smtClean="0">
                <a:cs typeface="Arial" pitchFamily="34" charset="0"/>
              </a:rPr>
              <a:t>"Here is the sin your sister Sodom committed. She and her daughters were proud. They ate too much. They were not concerned about others. They did not help those who were poor and in need.  They were very proud. They did many things that were evil in my sight. I hated those things. So I got rid of Sodom and her daughters, just as you have seen.”</a:t>
            </a:r>
          </a:p>
          <a:p>
            <a:pPr marL="0" indent="0" eaLnBrk="1" fontAlgn="auto" hangingPunct="1">
              <a:spcAft>
                <a:spcPts val="0"/>
              </a:spcAft>
              <a:buClr>
                <a:srgbClr val="37E707"/>
              </a:buClr>
              <a:buNone/>
              <a:defRPr/>
            </a:pPr>
            <a:endParaRPr lang="en-US" sz="2800" dirty="0" smtClean="0">
              <a:cs typeface="Arial" pitchFamily="34" charset="0"/>
            </a:endParaRPr>
          </a:p>
          <a:p>
            <a:pPr marL="457200" indent="-457200" eaLnBrk="1" fontAlgn="auto" hangingPunct="1">
              <a:spcAft>
                <a:spcPts val="0"/>
              </a:spcAft>
              <a:buClr>
                <a:srgbClr val="37E707"/>
              </a:buClr>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71464"/>
            <a:ext cx="8534400" cy="6434136"/>
          </a:xfrm>
        </p:spPr>
        <p:txBody>
          <a:bodyPr>
            <a:normAutofit/>
          </a:bodyPr>
          <a:lstStyle/>
          <a:p>
            <a:pPr algn="ctr"/>
            <a:r>
              <a:rPr lang="en-US" sz="5400" b="0" dirty="0" smtClean="0">
                <a:solidFill>
                  <a:srgbClr val="37E707"/>
                </a:solidFill>
                <a:latin typeface="Arial" pitchFamily="34" charset="0"/>
                <a:cs typeface="Arial" pitchFamily="34" charset="0"/>
              </a:rPr>
              <a:t>ROMANS</a:t>
            </a:r>
            <a:br>
              <a:rPr lang="en-US" sz="5400" b="0" dirty="0" smtClean="0">
                <a:solidFill>
                  <a:srgbClr val="37E707"/>
                </a:solidFill>
                <a:latin typeface="Arial" pitchFamily="34" charset="0"/>
                <a:cs typeface="Arial" pitchFamily="34" charset="0"/>
              </a:rPr>
            </a:br>
            <a:r>
              <a:rPr lang="en-US" sz="5400" b="0" dirty="0" smtClean="0">
                <a:solidFill>
                  <a:srgbClr val="37E707"/>
                </a:solidFill>
                <a:latin typeface="Arial" pitchFamily="34" charset="0"/>
                <a:cs typeface="Arial" pitchFamily="34" charset="0"/>
              </a:rPr>
              <a:t> CHAPTER 1</a:t>
            </a:r>
            <a:endParaRPr lang="en-US" sz="5400" b="0" dirty="0">
              <a:solidFill>
                <a:srgbClr val="37E707"/>
              </a:solidFill>
              <a:latin typeface="Arial" pitchFamily="34" charset="0"/>
              <a:cs typeface="Arial" pitchFamily="34" charset="0"/>
            </a:endParaRPr>
          </a:p>
        </p:txBody>
      </p:sp>
    </p:spTree>
    <p:extLst>
      <p:ext uri="{BB962C8B-B14F-4D97-AF65-F5344CB8AC3E}">
        <p14:creationId xmlns:p14="http://schemas.microsoft.com/office/powerpoint/2010/main" val="2119423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304800"/>
            <a:ext cx="8763000" cy="1399032"/>
          </a:xfrm>
        </p:spPr>
        <p:txBody>
          <a:bodyPr/>
          <a:lstStyle/>
          <a:p>
            <a:pPr eaLnBrk="1" hangingPunct="1"/>
            <a:r>
              <a:rPr lang="en-US" dirty="0" smtClean="0">
                <a:solidFill>
                  <a:srgbClr val="37E707"/>
                </a:solidFill>
              </a:rPr>
              <a:t>Romans 1 – Background Info</a:t>
            </a:r>
          </a:p>
        </p:txBody>
      </p:sp>
      <p:sp>
        <p:nvSpPr>
          <p:cNvPr id="3" name="Content Placeholder 2"/>
          <p:cNvSpPr>
            <a:spLocks noGrp="1"/>
          </p:cNvSpPr>
          <p:nvPr>
            <p:ph idx="1"/>
          </p:nvPr>
        </p:nvSpPr>
        <p:spPr>
          <a:xfrm>
            <a:off x="152400" y="1600200"/>
            <a:ext cx="8534400" cy="4572000"/>
          </a:xfrm>
        </p:spPr>
        <p:txBody>
          <a:bodyPr>
            <a:normAutofit/>
          </a:bodyPr>
          <a:lstStyle/>
          <a:p>
            <a:pPr eaLnBrk="1" hangingPunct="1">
              <a:buClr>
                <a:srgbClr val="37E707"/>
              </a:buClr>
              <a:buFont typeface="Wingdings" pitchFamily="2" charset="2"/>
              <a:buChar char="§"/>
            </a:pPr>
            <a:r>
              <a:rPr lang="en-US" sz="2400" dirty="0" smtClean="0">
                <a:cs typeface="Arial" charset="0"/>
              </a:rPr>
              <a:t>Numerous temples dedicated to Cybele, Aphrodite &amp; Venus were scattered throughout the </a:t>
            </a:r>
            <a:r>
              <a:rPr lang="en-US" sz="2400" dirty="0">
                <a:cs typeface="Arial" charset="0"/>
              </a:rPr>
              <a:t>w</a:t>
            </a:r>
            <a:r>
              <a:rPr lang="en-US" sz="2400" dirty="0" smtClean="0">
                <a:cs typeface="Arial" charset="0"/>
              </a:rPr>
              <a:t>orld.</a:t>
            </a:r>
          </a:p>
          <a:p>
            <a:pPr eaLnBrk="1" hangingPunct="1">
              <a:buClr>
                <a:srgbClr val="37E707"/>
              </a:buClr>
              <a:buFont typeface="Wingdings" pitchFamily="2" charset="2"/>
              <a:buChar char="§"/>
            </a:pPr>
            <a:r>
              <a:rPr lang="en-US" sz="2400" dirty="0" smtClean="0">
                <a:cs typeface="Arial" charset="0"/>
              </a:rPr>
              <a:t>The Temple of Artemis in Ephesus was the largest building in the world and one of the Seven Wonders of The World.</a:t>
            </a:r>
          </a:p>
          <a:p>
            <a:pPr eaLnBrk="1" hangingPunct="1">
              <a:buClr>
                <a:srgbClr val="37E707"/>
              </a:buClr>
              <a:buFont typeface="Wingdings" pitchFamily="2" charset="2"/>
              <a:buChar char="§"/>
            </a:pPr>
            <a:r>
              <a:rPr lang="en-US" sz="2400" dirty="0" smtClean="0">
                <a:cs typeface="Arial" charset="0"/>
              </a:rPr>
              <a:t>The Temple of Aphrodite in Corinth had more than 1,000 temple prostitutes.</a:t>
            </a:r>
          </a:p>
          <a:p>
            <a:pPr>
              <a:buClr>
                <a:srgbClr val="37E707"/>
              </a:buClr>
              <a:buFont typeface="Wingdings" pitchFamily="2" charset="2"/>
              <a:buChar char="§"/>
            </a:pPr>
            <a:r>
              <a:rPr lang="en-US" sz="2400" dirty="0">
                <a:cs typeface="Arial" charset="0"/>
              </a:rPr>
              <a:t>Inside this temple were numerous idols and both male and female priests/prostitutes</a:t>
            </a:r>
            <a:r>
              <a:rPr lang="en-US" sz="2400" dirty="0" smtClean="0">
                <a:cs typeface="Arial" charset="0"/>
              </a:rPr>
              <a:t>.</a:t>
            </a:r>
          </a:p>
          <a:p>
            <a:pPr>
              <a:buClr>
                <a:srgbClr val="37E707"/>
              </a:buClr>
              <a:buFont typeface="Wingdings" pitchFamily="2" charset="2"/>
              <a:buChar char="§"/>
            </a:pPr>
            <a:r>
              <a:rPr lang="en-US" sz="2400" dirty="0" smtClean="0">
                <a:cs typeface="Arial" charset="0"/>
              </a:rPr>
              <a:t>In Rome, the Temple of Cybele stood on one of the seven hills of Rome. </a:t>
            </a:r>
          </a:p>
          <a:p>
            <a:pPr>
              <a:buClr>
                <a:srgbClr val="37E707"/>
              </a:buClr>
              <a:buFont typeface="Wingdings" pitchFamily="2" charset="2"/>
              <a:buChar char="§"/>
            </a:pPr>
            <a:endParaRPr lang="en-US" sz="2400" dirty="0">
              <a:cs typeface="Arial" charset="0"/>
            </a:endParaRPr>
          </a:p>
          <a:p>
            <a:pPr eaLnBrk="1" hangingPunct="1">
              <a:buClr>
                <a:srgbClr val="37E707"/>
              </a:buClr>
              <a:buFont typeface="Wingdings" pitchFamily="2" charset="2"/>
              <a:buChar char="§"/>
            </a:pPr>
            <a:endParaRPr lang="en-US" sz="2400" dirty="0" smtClean="0">
              <a:cs typeface="Arial" charset="0"/>
            </a:endParaRPr>
          </a:p>
        </p:txBody>
      </p:sp>
    </p:spTree>
    <p:extLst>
      <p:ext uri="{BB962C8B-B14F-4D97-AF65-F5344CB8AC3E}">
        <p14:creationId xmlns:p14="http://schemas.microsoft.com/office/powerpoint/2010/main" val="113140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6200"/>
            <a:ext cx="8229600" cy="990600"/>
          </a:xfrm>
        </p:spPr>
        <p:txBody>
          <a:bodyPr>
            <a:normAutofit fontScale="90000"/>
          </a:bodyPr>
          <a:lstStyle/>
          <a:p>
            <a:pPr eaLnBrk="1" hangingPunct="1"/>
            <a:r>
              <a:rPr lang="en-US" dirty="0" smtClean="0">
                <a:solidFill>
                  <a:srgbClr val="37E707"/>
                </a:solidFill>
              </a:rPr>
              <a:t>Romans 1 – Temple of Cybele</a:t>
            </a:r>
          </a:p>
        </p:txBody>
      </p:sp>
      <p:sp>
        <p:nvSpPr>
          <p:cNvPr id="3" name="Content Placeholder 2"/>
          <p:cNvSpPr>
            <a:spLocks noGrp="1"/>
          </p:cNvSpPr>
          <p:nvPr>
            <p:ph idx="1"/>
          </p:nvPr>
        </p:nvSpPr>
        <p:spPr>
          <a:xfrm>
            <a:off x="228600" y="1143000"/>
            <a:ext cx="8458200" cy="5334000"/>
          </a:xfrm>
        </p:spPr>
        <p:txBody>
          <a:bodyPr>
            <a:noAutofit/>
          </a:bodyPr>
          <a:lstStyle/>
          <a:p>
            <a:pPr>
              <a:buClr>
                <a:srgbClr val="37E707"/>
              </a:buClr>
              <a:buFont typeface="Wingdings" panose="05000000000000000000" pitchFamily="2" charset="2"/>
              <a:buChar char="§"/>
            </a:pPr>
            <a:r>
              <a:rPr lang="en-US" sz="2400" dirty="0" smtClean="0">
                <a:cs typeface="Arial" charset="0"/>
              </a:rPr>
              <a:t>Cybele </a:t>
            </a:r>
            <a:r>
              <a:rPr lang="en-US" sz="2400" dirty="0">
                <a:cs typeface="Arial" charset="0"/>
              </a:rPr>
              <a:t>was known as the “The Great Mother” </a:t>
            </a:r>
            <a:r>
              <a:rPr lang="en-US" sz="2400" dirty="0" smtClean="0">
                <a:cs typeface="Arial" charset="0"/>
              </a:rPr>
              <a:t>(Magna Mater) and the male priests of the temple would castrate themselves and dress like Cybele.</a:t>
            </a:r>
            <a:r>
              <a:rPr lang="en-US" sz="2400" dirty="0">
                <a:cs typeface="Arial" charset="0"/>
              </a:rPr>
              <a:t> It was believed that these priests would possess the spirit of Cybele and both men and women would have sex with the male and female priests in order to receive a blessing from their goddess </a:t>
            </a:r>
            <a:r>
              <a:rPr lang="en-US" sz="2400" dirty="0" smtClean="0">
                <a:cs typeface="Arial" charset="0"/>
              </a:rPr>
              <a:t>Cybele.</a:t>
            </a:r>
          </a:p>
          <a:p>
            <a:pPr>
              <a:buClr>
                <a:srgbClr val="37E707"/>
              </a:buClr>
              <a:buFont typeface="Wingdings" panose="05000000000000000000" pitchFamily="2" charset="2"/>
              <a:buChar char="§"/>
            </a:pPr>
            <a:endParaRPr lang="en-US" sz="2400" dirty="0" smtClean="0">
              <a:cs typeface="Arial" charset="0"/>
            </a:endParaRPr>
          </a:p>
          <a:p>
            <a:pPr marL="342900" indent="-342900">
              <a:buClr>
                <a:srgbClr val="37E707"/>
              </a:buClr>
              <a:buFont typeface="Wingdings" panose="05000000000000000000" pitchFamily="2" charset="2"/>
              <a:buChar char="§"/>
              <a:defRPr/>
            </a:pPr>
            <a:r>
              <a:rPr lang="en-US" sz="2400" dirty="0">
                <a:cs typeface="Arial" pitchFamily="34" charset="0"/>
              </a:rPr>
              <a:t>Paul wrote this book of the Bible to the people in the church of Rome, who would have automatically understood Paul’s reference to the “The Fertility Temple of Cybele</a:t>
            </a:r>
            <a:r>
              <a:rPr lang="en-US" sz="2400" dirty="0" smtClean="0">
                <a:cs typeface="Arial" pitchFamily="34" charset="0"/>
              </a:rPr>
              <a:t>”. This </a:t>
            </a:r>
            <a:r>
              <a:rPr lang="en-US" sz="2400" dirty="0">
                <a:cs typeface="Arial" pitchFamily="34" charset="0"/>
              </a:rPr>
              <a:t>is the backdrop to what is taking place in Romans 1.</a:t>
            </a:r>
          </a:p>
          <a:p>
            <a:pPr>
              <a:buClr>
                <a:srgbClr val="37E707"/>
              </a:buClr>
              <a:buFont typeface="Arial" panose="020B0604020202020204" pitchFamily="34" charset="0"/>
              <a:buChar char="•"/>
            </a:pPr>
            <a:endParaRPr lang="en-US" sz="2000" dirty="0">
              <a:cs typeface="Arial" charset="0"/>
            </a:endParaRPr>
          </a:p>
          <a:p>
            <a:pPr eaLnBrk="1" hangingPunct="1">
              <a:buClr>
                <a:srgbClr val="37E707"/>
              </a:buClr>
              <a:buFont typeface="Wingdings" pitchFamily="2" charset="2"/>
              <a:buChar char="§"/>
            </a:pPr>
            <a:endParaRPr lang="en-US" sz="2000" dirty="0" smtClean="0">
              <a:cs typeface="Arial" charset="0"/>
            </a:endParaRPr>
          </a:p>
          <a:p>
            <a:pPr eaLnBrk="1" hangingPunct="1">
              <a:buClr>
                <a:srgbClr val="37E707"/>
              </a:buClr>
              <a:buFont typeface="Wingdings" pitchFamily="2" charset="2"/>
              <a:buChar char="§"/>
            </a:pPr>
            <a:endParaRPr lang="en-US" sz="2000" dirty="0" smtClean="0">
              <a:cs typeface="Arial" charset="0"/>
            </a:endParaRPr>
          </a:p>
        </p:txBody>
      </p:sp>
    </p:spTree>
    <p:extLst>
      <p:ext uri="{BB962C8B-B14F-4D97-AF65-F5344CB8AC3E}">
        <p14:creationId xmlns:p14="http://schemas.microsoft.com/office/powerpoint/2010/main" val="248566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4" name="Content Placeholder 3" descr="PastorKeithPeri_300dpi.JPG"/>
          <p:cNvPicPr>
            <a:picLocks noGrp="1" noChangeAspect="1"/>
          </p:cNvPicPr>
          <p:nvPr>
            <p:ph idx="1"/>
          </p:nvPr>
        </p:nvPicPr>
        <p:blipFill>
          <a:blip r:embed="rId2" cstate="print"/>
          <a:stretch>
            <a:fillRect/>
          </a:stretch>
        </p:blipFill>
        <p:spPr>
          <a:xfrm>
            <a:off x="-19169" y="0"/>
            <a:ext cx="9315569" cy="6858000"/>
          </a:xfrm>
          <a:ln w="38100" cap="sq">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7881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67494"/>
            <a:ext cx="8229600" cy="875506"/>
          </a:xfrm>
        </p:spPr>
        <p:txBody>
          <a:bodyPr/>
          <a:lstStyle/>
          <a:p>
            <a:pPr eaLnBrk="1" hangingPunct="1"/>
            <a:r>
              <a:rPr lang="en-US" dirty="0" smtClean="0">
                <a:solidFill>
                  <a:srgbClr val="37E707"/>
                </a:solidFill>
              </a:rPr>
              <a:t>Romans 1:22-26</a:t>
            </a:r>
          </a:p>
        </p:txBody>
      </p:sp>
      <p:sp>
        <p:nvSpPr>
          <p:cNvPr id="3" name="Content Placeholder 2"/>
          <p:cNvSpPr>
            <a:spLocks noGrp="1"/>
          </p:cNvSpPr>
          <p:nvPr>
            <p:ph idx="1"/>
          </p:nvPr>
        </p:nvSpPr>
        <p:spPr>
          <a:xfrm>
            <a:off x="228600" y="1420238"/>
            <a:ext cx="8229600" cy="5056762"/>
          </a:xfrm>
        </p:spPr>
        <p:txBody>
          <a:bodyPr>
            <a:normAutofit/>
          </a:bodyPr>
          <a:lstStyle/>
          <a:p>
            <a:pPr eaLnBrk="1" hangingPunct="1">
              <a:buNone/>
            </a:pPr>
            <a:r>
              <a:rPr lang="en-US" sz="2400" i="1" baseline="30000" dirty="0" smtClean="0">
                <a:cs typeface="Arial" charset="0"/>
              </a:rPr>
              <a:t>22 </a:t>
            </a:r>
            <a:r>
              <a:rPr lang="en-US" sz="2400" i="1" dirty="0" smtClean="0">
                <a:cs typeface="Arial" charset="0"/>
              </a:rPr>
              <a:t>Although they claimed to be wise, they became fools</a:t>
            </a:r>
          </a:p>
          <a:p>
            <a:pPr eaLnBrk="1" hangingPunct="1">
              <a:buNone/>
            </a:pPr>
            <a:r>
              <a:rPr lang="en-US" sz="2400" i="1" baseline="30000" dirty="0" smtClean="0">
                <a:cs typeface="Arial" charset="0"/>
              </a:rPr>
              <a:t>23  </a:t>
            </a:r>
            <a:r>
              <a:rPr lang="en-US" sz="2400" i="1" dirty="0" smtClean="0">
                <a:cs typeface="Arial" charset="0"/>
              </a:rPr>
              <a:t>and exchanged the glory of the immortal God for images made to look like mortal man and birds and animals and reptiles. </a:t>
            </a:r>
          </a:p>
          <a:p>
            <a:pPr>
              <a:buNone/>
            </a:pPr>
            <a:r>
              <a:rPr lang="en-US" sz="2400" i="1" baseline="30000" dirty="0" smtClean="0">
                <a:cs typeface="Arial" charset="0"/>
              </a:rPr>
              <a:t>24  </a:t>
            </a:r>
            <a:r>
              <a:rPr lang="en-US" sz="2400" i="1" dirty="0" smtClean="0">
                <a:cs typeface="Arial" charset="0"/>
              </a:rPr>
              <a:t>Therefore God gave them over in the sinful desires of their hearts to sexual impurity for the degrading of their bodies with one another. </a:t>
            </a:r>
          </a:p>
          <a:p>
            <a:pPr>
              <a:buNone/>
            </a:pPr>
            <a:endParaRPr lang="en-US" sz="2400" b="1" i="1" dirty="0">
              <a:cs typeface="Arial" pitchFamily="34" charset="0"/>
            </a:endParaRPr>
          </a:p>
          <a:p>
            <a:pPr>
              <a:buNone/>
            </a:pPr>
            <a:endParaRPr lang="en-US" sz="2400" i="1" dirty="0">
              <a:cs typeface="Arial" pitchFamily="34" charset="0"/>
            </a:endParaRPr>
          </a:p>
          <a:p>
            <a:pPr eaLnBrk="1" hangingPunct="1">
              <a:buNone/>
            </a:pPr>
            <a:endParaRPr lang="en-US" sz="2400" i="1" dirty="0" smtClean="0">
              <a:cs typeface="Arial" charset="0"/>
            </a:endParaRPr>
          </a:p>
          <a:p>
            <a:pPr eaLnBrk="1" hangingPunct="1">
              <a:buFont typeface="Wingdings 2" pitchFamily="18" charset="2"/>
              <a:buNone/>
            </a:pPr>
            <a:r>
              <a:rPr lang="en-US" sz="2000" i="1" dirty="0" smtClean="0">
                <a:latin typeface="Arial" charset="0"/>
                <a:cs typeface="Arial" charset="0"/>
              </a:rPr>
              <a:t> </a:t>
            </a:r>
            <a:endParaRPr lang="en-US" sz="20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67494"/>
            <a:ext cx="8229600" cy="875506"/>
          </a:xfrm>
        </p:spPr>
        <p:txBody>
          <a:bodyPr/>
          <a:lstStyle/>
          <a:p>
            <a:pPr eaLnBrk="1" hangingPunct="1"/>
            <a:r>
              <a:rPr lang="en-US" dirty="0" smtClean="0">
                <a:solidFill>
                  <a:srgbClr val="37E707"/>
                </a:solidFill>
              </a:rPr>
              <a:t>Romans 1:22-26</a:t>
            </a:r>
          </a:p>
        </p:txBody>
      </p:sp>
      <p:sp>
        <p:nvSpPr>
          <p:cNvPr id="3" name="Content Placeholder 2"/>
          <p:cNvSpPr>
            <a:spLocks noGrp="1"/>
          </p:cNvSpPr>
          <p:nvPr>
            <p:ph idx="1"/>
          </p:nvPr>
        </p:nvSpPr>
        <p:spPr>
          <a:xfrm>
            <a:off x="228600" y="1420238"/>
            <a:ext cx="8229600" cy="5056762"/>
          </a:xfrm>
        </p:spPr>
        <p:txBody>
          <a:bodyPr>
            <a:normAutofit fontScale="92500" lnSpcReduction="10000"/>
          </a:bodyPr>
          <a:lstStyle/>
          <a:p>
            <a:pPr>
              <a:buNone/>
            </a:pPr>
            <a:r>
              <a:rPr lang="en-US" sz="2400" i="1" baseline="30000" dirty="0" smtClean="0">
                <a:cs typeface="Arial" pitchFamily="34" charset="0"/>
              </a:rPr>
              <a:t>25  </a:t>
            </a:r>
            <a:r>
              <a:rPr lang="en-US" sz="2400" i="1" dirty="0" smtClean="0">
                <a:cs typeface="Arial" pitchFamily="34" charset="0"/>
              </a:rPr>
              <a:t>They </a:t>
            </a:r>
            <a:r>
              <a:rPr lang="en-US" sz="2400" i="1" dirty="0">
                <a:cs typeface="Arial" pitchFamily="34" charset="0"/>
              </a:rPr>
              <a:t>exchanged the truth of God for a lie, and worshiped and served created things rather than the </a:t>
            </a:r>
            <a:r>
              <a:rPr lang="en-US" sz="2400" i="1" dirty="0" smtClean="0">
                <a:cs typeface="Arial" pitchFamily="34" charset="0"/>
              </a:rPr>
              <a:t>Creator.</a:t>
            </a:r>
          </a:p>
          <a:p>
            <a:pPr>
              <a:buNone/>
            </a:pPr>
            <a:r>
              <a:rPr lang="en-US" sz="2400" i="1" baseline="30000" dirty="0" smtClean="0">
                <a:cs typeface="Arial" pitchFamily="34" charset="0"/>
              </a:rPr>
              <a:t>26  </a:t>
            </a:r>
            <a:r>
              <a:rPr lang="en-US" sz="2400" i="1" dirty="0" smtClean="0">
                <a:solidFill>
                  <a:srgbClr val="FFFF99"/>
                </a:solidFill>
                <a:cs typeface="Arial" pitchFamily="34" charset="0"/>
              </a:rPr>
              <a:t>Because </a:t>
            </a:r>
            <a:r>
              <a:rPr lang="en-US" sz="2400" i="1" dirty="0">
                <a:solidFill>
                  <a:srgbClr val="FFFF99"/>
                </a:solidFill>
                <a:cs typeface="Arial" pitchFamily="34" charset="0"/>
              </a:rPr>
              <a:t>of this</a:t>
            </a:r>
            <a:r>
              <a:rPr lang="en-US" sz="2400" i="1" dirty="0">
                <a:cs typeface="Arial" pitchFamily="34" charset="0"/>
              </a:rPr>
              <a:t>, God gave them over to shameful lusts. Even their women exchanged natural relations for unnatural ones</a:t>
            </a:r>
            <a:r>
              <a:rPr lang="en-US" sz="2400" b="1" i="1" dirty="0" smtClean="0">
                <a:cs typeface="Arial" pitchFamily="34" charset="0"/>
              </a:rPr>
              <a:t>.</a:t>
            </a:r>
          </a:p>
          <a:p>
            <a:pPr>
              <a:buNone/>
            </a:pPr>
            <a:r>
              <a:rPr lang="en-US" sz="2400" i="1" baseline="30000" dirty="0" smtClean="0">
                <a:cs typeface="Arial" pitchFamily="34" charset="0"/>
              </a:rPr>
              <a:t>27 </a:t>
            </a:r>
            <a:r>
              <a:rPr lang="en-US" sz="2400" i="1" dirty="0" smtClean="0">
                <a:cs typeface="Arial" pitchFamily="34" charset="0"/>
              </a:rPr>
              <a:t>In </a:t>
            </a:r>
            <a:r>
              <a:rPr lang="en-US" sz="2400" i="1" dirty="0">
                <a:cs typeface="Arial" pitchFamily="34" charset="0"/>
              </a:rPr>
              <a:t>the same way the men also abandoned </a:t>
            </a:r>
            <a:r>
              <a:rPr lang="en-US" sz="2400" i="1" dirty="0">
                <a:solidFill>
                  <a:srgbClr val="FFFF99"/>
                </a:solidFill>
                <a:cs typeface="Arial" pitchFamily="34" charset="0"/>
              </a:rPr>
              <a:t>natural</a:t>
            </a:r>
            <a:r>
              <a:rPr lang="en-US" sz="2400" i="1" dirty="0">
                <a:cs typeface="Arial" pitchFamily="34" charset="0"/>
              </a:rPr>
              <a:t> relations with women and were inflamed with lust for one another. Men committed indecent acts with other men, and received in themselves the due penalty for their perversion</a:t>
            </a:r>
          </a:p>
          <a:p>
            <a:pPr>
              <a:buNone/>
            </a:pPr>
            <a:endParaRPr lang="en-US" sz="2400" b="1" i="1" dirty="0">
              <a:cs typeface="Arial" pitchFamily="34" charset="0"/>
            </a:endParaRPr>
          </a:p>
          <a:p>
            <a:pPr>
              <a:buNone/>
            </a:pPr>
            <a:endParaRPr lang="en-US" sz="2400" i="1" dirty="0">
              <a:cs typeface="Arial" pitchFamily="34" charset="0"/>
            </a:endParaRPr>
          </a:p>
          <a:p>
            <a:pPr eaLnBrk="1" hangingPunct="1">
              <a:buNone/>
            </a:pPr>
            <a:endParaRPr lang="en-US" sz="2400" i="1" dirty="0" smtClean="0">
              <a:cs typeface="Arial" charset="0"/>
            </a:endParaRPr>
          </a:p>
          <a:p>
            <a:pPr eaLnBrk="1" hangingPunct="1">
              <a:buFont typeface="Wingdings 2" pitchFamily="18" charset="2"/>
              <a:buNone/>
            </a:pPr>
            <a:r>
              <a:rPr lang="en-US" sz="2000" i="1" dirty="0" smtClean="0">
                <a:latin typeface="Arial" charset="0"/>
                <a:cs typeface="Arial" charset="0"/>
              </a:rPr>
              <a:t> </a:t>
            </a:r>
            <a:endParaRPr lang="en-US" sz="2000" dirty="0" smtClean="0"/>
          </a:p>
          <a:p>
            <a:pPr eaLnBrk="1" hangingPunct="1"/>
            <a:endParaRPr lang="en-US" dirty="0" smtClean="0"/>
          </a:p>
        </p:txBody>
      </p:sp>
    </p:spTree>
    <p:extLst>
      <p:ext uri="{BB962C8B-B14F-4D97-AF65-F5344CB8AC3E}">
        <p14:creationId xmlns:p14="http://schemas.microsoft.com/office/powerpoint/2010/main" val="1954839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838200"/>
          </a:xfrm>
        </p:spPr>
        <p:txBody>
          <a:bodyPr>
            <a:normAutofit/>
          </a:bodyPr>
          <a:lstStyle/>
          <a:p>
            <a:pPr algn="ctr" eaLnBrk="1" hangingPunct="1"/>
            <a:r>
              <a:rPr lang="en-US" sz="3200" dirty="0" smtClean="0">
                <a:solidFill>
                  <a:srgbClr val="37E707"/>
                </a:solidFill>
              </a:rPr>
              <a:t>Romans 1:28-31</a:t>
            </a:r>
          </a:p>
        </p:txBody>
      </p:sp>
      <p:sp>
        <p:nvSpPr>
          <p:cNvPr id="3" name="Content Placeholder 2"/>
          <p:cNvSpPr>
            <a:spLocks noGrp="1"/>
          </p:cNvSpPr>
          <p:nvPr>
            <p:ph idx="1"/>
          </p:nvPr>
        </p:nvSpPr>
        <p:spPr>
          <a:xfrm>
            <a:off x="319881" y="914400"/>
            <a:ext cx="8504238" cy="5715001"/>
          </a:xfrm>
        </p:spPr>
        <p:txBody>
          <a:bodyPr>
            <a:normAutofit/>
          </a:bodyPr>
          <a:lstStyle/>
          <a:p>
            <a:pPr marL="274320" indent="-274320">
              <a:buNone/>
              <a:defRPr/>
            </a:pPr>
            <a:r>
              <a:rPr lang="en-US" sz="2200" i="1" baseline="30000" dirty="0" smtClean="0">
                <a:cs typeface="Arial" pitchFamily="34" charset="0"/>
              </a:rPr>
              <a:t>28</a:t>
            </a:r>
            <a:r>
              <a:rPr lang="en-US" sz="2200" i="1" dirty="0" smtClean="0">
                <a:cs typeface="Arial" pitchFamily="34" charset="0"/>
              </a:rPr>
              <a:t>Furthermore, since they did not think it worthwhile to retain the knowledge of God, he gave them over to a depraved mind, to do what ought not to be done.</a:t>
            </a:r>
          </a:p>
          <a:p>
            <a:pPr marL="274320" indent="-274320" eaLnBrk="1" fontAlgn="auto" hangingPunct="1">
              <a:spcAft>
                <a:spcPts val="0"/>
              </a:spcAft>
              <a:buNone/>
              <a:defRPr/>
            </a:pPr>
            <a:r>
              <a:rPr lang="en-US" sz="2200" i="1" dirty="0" smtClean="0">
                <a:cs typeface="Arial" pitchFamily="34" charset="0"/>
              </a:rPr>
              <a:t> </a:t>
            </a:r>
            <a:r>
              <a:rPr lang="en-US" sz="2200" i="1" baseline="30000" dirty="0" smtClean="0">
                <a:cs typeface="Arial" pitchFamily="34" charset="0"/>
              </a:rPr>
              <a:t>29</a:t>
            </a:r>
            <a:r>
              <a:rPr lang="en-US" sz="2200" i="1" dirty="0" smtClean="0">
                <a:cs typeface="Arial" pitchFamily="34" charset="0"/>
              </a:rPr>
              <a:t>They have become filled with every kind of wickedness, evil, greed and depravity. They are full of envy, murder, strife, deceit and malice. They are gossips</a:t>
            </a:r>
          </a:p>
          <a:p>
            <a:pPr marL="274320" indent="-274320" eaLnBrk="1" fontAlgn="auto" hangingPunct="1">
              <a:spcAft>
                <a:spcPts val="0"/>
              </a:spcAft>
              <a:buNone/>
              <a:defRPr/>
            </a:pPr>
            <a:r>
              <a:rPr lang="en-US" sz="2200" i="1" baseline="30000" dirty="0" smtClean="0">
                <a:cs typeface="Arial" pitchFamily="34" charset="0"/>
              </a:rPr>
              <a:t>30</a:t>
            </a:r>
            <a:r>
              <a:rPr lang="en-US" sz="2200" i="1" dirty="0" smtClean="0">
                <a:cs typeface="Arial" pitchFamily="34" charset="0"/>
              </a:rPr>
              <a:t>slanderers, God-haters, arrogant and boastful; they invent ways of doing evil; they disobey their parents;</a:t>
            </a:r>
          </a:p>
          <a:p>
            <a:pPr marL="274320" indent="-274320" eaLnBrk="1" fontAlgn="auto" hangingPunct="1">
              <a:spcAft>
                <a:spcPts val="0"/>
              </a:spcAft>
              <a:buNone/>
              <a:defRPr/>
            </a:pPr>
            <a:r>
              <a:rPr lang="en-US" sz="2200" i="1" baseline="30000" dirty="0" smtClean="0">
                <a:cs typeface="Arial" pitchFamily="34" charset="0"/>
              </a:rPr>
              <a:t>31</a:t>
            </a:r>
            <a:r>
              <a:rPr lang="en-US" sz="2200" i="1" dirty="0" smtClean="0">
                <a:cs typeface="Arial" pitchFamily="34" charset="0"/>
              </a:rPr>
              <a:t>they are senseless, faithless, heartless, ruthless.</a:t>
            </a:r>
          </a:p>
          <a:p>
            <a:pPr marL="274320" indent="-274320" algn="ctr" eaLnBrk="1" fontAlgn="auto" hangingPunct="1">
              <a:spcAft>
                <a:spcPts val="0"/>
              </a:spcAft>
              <a:buNone/>
              <a:defRPr/>
            </a:pPr>
            <a:r>
              <a:rPr lang="en-US" sz="2200" i="1" dirty="0" smtClean="0">
                <a:solidFill>
                  <a:srgbClr val="37E707"/>
                </a:solidFill>
                <a:cs typeface="Arial" pitchFamily="34" charset="0"/>
              </a:rPr>
              <a:t>Is This You?</a:t>
            </a:r>
          </a:p>
          <a:p>
            <a:pPr marL="274320" indent="-274320" algn="ctr" eaLnBrk="1" fontAlgn="auto" hangingPunct="1">
              <a:spcAft>
                <a:spcPts val="0"/>
              </a:spcAft>
              <a:buNone/>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 y="267494"/>
            <a:ext cx="8610600" cy="951706"/>
          </a:xfrm>
        </p:spPr>
        <p:txBody>
          <a:bodyPr/>
          <a:lstStyle/>
          <a:p>
            <a:pPr algn="ctr" eaLnBrk="1" hangingPunct="1"/>
            <a:r>
              <a:rPr lang="en-US" dirty="0" smtClean="0">
                <a:solidFill>
                  <a:srgbClr val="37E707"/>
                </a:solidFill>
              </a:rPr>
              <a:t>Romans 1:26</a:t>
            </a:r>
          </a:p>
        </p:txBody>
      </p:sp>
      <p:sp>
        <p:nvSpPr>
          <p:cNvPr id="3" name="Content Placeholder 2"/>
          <p:cNvSpPr>
            <a:spLocks noGrp="1"/>
          </p:cNvSpPr>
          <p:nvPr>
            <p:ph idx="1"/>
          </p:nvPr>
        </p:nvSpPr>
        <p:spPr>
          <a:xfrm>
            <a:off x="152400" y="1295400"/>
            <a:ext cx="8763000" cy="5333999"/>
          </a:xfrm>
        </p:spPr>
        <p:txBody>
          <a:bodyPr>
            <a:normAutofit lnSpcReduction="10000"/>
          </a:bodyPr>
          <a:lstStyle/>
          <a:p>
            <a:pPr marL="274320" indent="-274320" eaLnBrk="1" fontAlgn="auto" hangingPunct="1">
              <a:spcAft>
                <a:spcPts val="0"/>
              </a:spcAft>
              <a:buFont typeface="Wingdings 2"/>
              <a:buNone/>
              <a:defRPr/>
            </a:pPr>
            <a:r>
              <a:rPr lang="en-US" sz="2400" i="1" u="sng" dirty="0" smtClean="0">
                <a:solidFill>
                  <a:srgbClr val="FFFF99"/>
                </a:solidFill>
                <a:cs typeface="Arial" pitchFamily="34" charset="0"/>
              </a:rPr>
              <a:t>Romans 1:26 </a:t>
            </a:r>
            <a:r>
              <a:rPr lang="en-US" sz="2400" i="1" dirty="0" smtClean="0">
                <a:cs typeface="Arial" pitchFamily="34" charset="0"/>
              </a:rPr>
              <a:t>“Because of this, God gave them over to shameful lusts. Even their women </a:t>
            </a:r>
            <a:r>
              <a:rPr lang="en-US" sz="2400" i="1" u="sng" dirty="0" smtClean="0">
                <a:cs typeface="Arial" pitchFamily="34" charset="0"/>
              </a:rPr>
              <a:t>exchanged</a:t>
            </a:r>
            <a:r>
              <a:rPr lang="en-US" sz="2400" i="1" dirty="0" smtClean="0">
                <a:cs typeface="Arial" pitchFamily="34" charset="0"/>
              </a:rPr>
              <a:t> natural </a:t>
            </a:r>
            <a:r>
              <a:rPr lang="en-US" sz="2400" i="1" dirty="0" smtClean="0">
                <a:solidFill>
                  <a:srgbClr val="37E707"/>
                </a:solidFill>
                <a:cs typeface="Arial" pitchFamily="34" charset="0"/>
              </a:rPr>
              <a:t>(</a:t>
            </a:r>
            <a:r>
              <a:rPr lang="en-US" sz="2400" i="1" dirty="0" err="1" smtClean="0">
                <a:solidFill>
                  <a:srgbClr val="37E707"/>
                </a:solidFill>
                <a:cs typeface="Arial" pitchFamily="34" charset="0"/>
              </a:rPr>
              <a:t>physin</a:t>
            </a:r>
            <a:r>
              <a:rPr lang="en-US" sz="2400" i="1" dirty="0" smtClean="0">
                <a:solidFill>
                  <a:srgbClr val="37E707"/>
                </a:solidFill>
                <a:cs typeface="Arial" pitchFamily="34" charset="0"/>
              </a:rPr>
              <a:t>) </a:t>
            </a:r>
            <a:r>
              <a:rPr lang="en-US" sz="2400" i="1" dirty="0" smtClean="0">
                <a:cs typeface="Arial" pitchFamily="34" charset="0"/>
              </a:rPr>
              <a:t>relations for unnatural </a:t>
            </a:r>
            <a:r>
              <a:rPr lang="en-US" sz="2400" i="1" dirty="0" smtClean="0">
                <a:solidFill>
                  <a:srgbClr val="37E707"/>
                </a:solidFill>
                <a:cs typeface="Arial" pitchFamily="34" charset="0"/>
              </a:rPr>
              <a:t>(</a:t>
            </a:r>
            <a:r>
              <a:rPr lang="en-US" sz="2400" i="1" dirty="0" err="1" smtClean="0">
                <a:solidFill>
                  <a:srgbClr val="37E707"/>
                </a:solidFill>
                <a:cs typeface="Arial" pitchFamily="34" charset="0"/>
              </a:rPr>
              <a:t>para</a:t>
            </a:r>
            <a:r>
              <a:rPr lang="en-US" sz="2400" i="1" dirty="0" smtClean="0">
                <a:solidFill>
                  <a:srgbClr val="37E707"/>
                </a:solidFill>
                <a:cs typeface="Arial" pitchFamily="34" charset="0"/>
              </a:rPr>
              <a:t> </a:t>
            </a:r>
            <a:r>
              <a:rPr lang="en-US" sz="2400" i="1" dirty="0" err="1" smtClean="0">
                <a:solidFill>
                  <a:srgbClr val="37E707"/>
                </a:solidFill>
                <a:cs typeface="Arial" pitchFamily="34" charset="0"/>
              </a:rPr>
              <a:t>physin</a:t>
            </a:r>
            <a:r>
              <a:rPr lang="en-US" sz="2400" i="1" dirty="0" smtClean="0">
                <a:solidFill>
                  <a:srgbClr val="37E707"/>
                </a:solidFill>
                <a:cs typeface="Arial" pitchFamily="34" charset="0"/>
              </a:rPr>
              <a:t>) </a:t>
            </a:r>
            <a:r>
              <a:rPr lang="en-US" sz="2400" i="1" dirty="0" smtClean="0">
                <a:cs typeface="Arial" pitchFamily="34" charset="0"/>
              </a:rPr>
              <a:t>ones. In the same way the men also abandoned natural </a:t>
            </a:r>
            <a:r>
              <a:rPr lang="en-US" sz="2400" i="1" dirty="0" smtClean="0">
                <a:solidFill>
                  <a:srgbClr val="37E707"/>
                </a:solidFill>
                <a:cs typeface="Arial" pitchFamily="34" charset="0"/>
              </a:rPr>
              <a:t>(</a:t>
            </a:r>
            <a:r>
              <a:rPr lang="en-US" sz="2400" i="1" dirty="0" err="1" smtClean="0">
                <a:solidFill>
                  <a:srgbClr val="37E707"/>
                </a:solidFill>
                <a:cs typeface="Arial" pitchFamily="34" charset="0"/>
              </a:rPr>
              <a:t>physin</a:t>
            </a:r>
            <a:r>
              <a:rPr lang="en-US" sz="2400" i="1" dirty="0" smtClean="0">
                <a:solidFill>
                  <a:srgbClr val="37E707"/>
                </a:solidFill>
                <a:cs typeface="Arial" pitchFamily="34" charset="0"/>
              </a:rPr>
              <a:t>) </a:t>
            </a:r>
            <a:r>
              <a:rPr lang="en-US" sz="2400" i="1" dirty="0" smtClean="0">
                <a:cs typeface="Arial" pitchFamily="34" charset="0"/>
              </a:rPr>
              <a:t>relations with women and were inflamed with lust for one another”</a:t>
            </a:r>
          </a:p>
          <a:p>
            <a:pPr marL="274320" indent="-274320" eaLnBrk="1" fontAlgn="auto" hangingPunct="1">
              <a:spcAft>
                <a:spcPts val="0"/>
              </a:spcAft>
              <a:buFont typeface="Wingdings 2"/>
              <a:buNone/>
              <a:defRPr/>
            </a:pPr>
            <a:endParaRPr lang="en-US" sz="2400" i="1" dirty="0" smtClean="0">
              <a:cs typeface="Arial" pitchFamily="34" charset="0"/>
            </a:endParaRPr>
          </a:p>
          <a:p>
            <a:pPr marL="274320" indent="-274320" eaLnBrk="1" fontAlgn="auto" hangingPunct="1">
              <a:spcAft>
                <a:spcPts val="0"/>
              </a:spcAft>
              <a:buClr>
                <a:srgbClr val="37E707"/>
              </a:buClr>
              <a:buFont typeface="Arial" pitchFamily="34" charset="0"/>
              <a:buChar char="•"/>
              <a:defRPr/>
            </a:pPr>
            <a:r>
              <a:rPr lang="en-US" sz="2400" dirty="0" smtClean="0">
                <a:cs typeface="Arial" pitchFamily="34" charset="0"/>
              </a:rPr>
              <a:t>In this case, the Greek words </a:t>
            </a:r>
            <a:r>
              <a:rPr lang="en-US" sz="2400" dirty="0" smtClean="0">
                <a:solidFill>
                  <a:srgbClr val="37E707"/>
                </a:solidFill>
                <a:cs typeface="Arial" pitchFamily="34" charset="0"/>
              </a:rPr>
              <a:t>“</a:t>
            </a:r>
            <a:r>
              <a:rPr lang="en-US" sz="2400" dirty="0" err="1" smtClean="0">
                <a:solidFill>
                  <a:srgbClr val="37E707"/>
                </a:solidFill>
                <a:cs typeface="Arial" pitchFamily="34" charset="0"/>
              </a:rPr>
              <a:t>physin</a:t>
            </a:r>
            <a:r>
              <a:rPr lang="en-US" sz="2400" dirty="0" smtClean="0">
                <a:solidFill>
                  <a:srgbClr val="37E707"/>
                </a:solidFill>
                <a:cs typeface="Arial" pitchFamily="34" charset="0"/>
              </a:rPr>
              <a:t>/</a:t>
            </a:r>
            <a:r>
              <a:rPr lang="en-US" sz="2400" dirty="0" err="1" smtClean="0">
                <a:solidFill>
                  <a:srgbClr val="37E707"/>
                </a:solidFill>
                <a:cs typeface="Arial" pitchFamily="34" charset="0"/>
              </a:rPr>
              <a:t>paraphsin</a:t>
            </a:r>
            <a:r>
              <a:rPr lang="en-US" sz="2400" dirty="0" smtClean="0">
                <a:solidFill>
                  <a:srgbClr val="37E707"/>
                </a:solidFill>
                <a:cs typeface="Arial" pitchFamily="34" charset="0"/>
              </a:rPr>
              <a:t>” </a:t>
            </a:r>
            <a:r>
              <a:rPr lang="en-US" sz="2400" dirty="0" smtClean="0">
                <a:cs typeface="Arial" pitchFamily="34" charset="0"/>
              </a:rPr>
              <a:t>translates to go against what is natural to that person.</a:t>
            </a:r>
          </a:p>
          <a:p>
            <a:pPr marL="274320" indent="-274320" eaLnBrk="1" fontAlgn="auto" hangingPunct="1">
              <a:spcAft>
                <a:spcPts val="0"/>
              </a:spcAft>
              <a:buClr>
                <a:srgbClr val="37E707"/>
              </a:buClr>
              <a:buFont typeface="Arial" pitchFamily="34" charset="0"/>
              <a:buChar char="•"/>
              <a:defRPr/>
            </a:pPr>
            <a:endParaRPr lang="en-US" sz="2400" dirty="0" smtClean="0">
              <a:cs typeface="Arial" pitchFamily="34" charset="0"/>
            </a:endParaRPr>
          </a:p>
          <a:p>
            <a:pPr marL="274320" indent="-274320" eaLnBrk="1" fontAlgn="auto" hangingPunct="1">
              <a:spcAft>
                <a:spcPts val="0"/>
              </a:spcAft>
              <a:buClr>
                <a:srgbClr val="37E707"/>
              </a:buClr>
              <a:buFont typeface="Arial" pitchFamily="34" charset="0"/>
              <a:buChar char="•"/>
              <a:defRPr/>
            </a:pPr>
            <a:r>
              <a:rPr lang="en-US" sz="2400" dirty="0" smtClean="0">
                <a:cs typeface="Arial" pitchFamily="34" charset="0"/>
              </a:rPr>
              <a:t>It would be unnatural for straight men/women to go against their nature (sexual orientation).  In this verse Paul is speaking of the idolatry taking place in the temple, not their sexual orientation</a:t>
            </a:r>
            <a:r>
              <a:rPr lang="en-US" sz="2600" dirty="0" smtClean="0">
                <a:cs typeface="Arial" pitchFamily="34" charset="0"/>
              </a:rPr>
              <a:t>.</a:t>
            </a:r>
          </a:p>
          <a:p>
            <a:pPr marL="274320" indent="-274320" eaLnBrk="1" fontAlgn="auto" hangingPunct="1">
              <a:spcAft>
                <a:spcPts val="0"/>
              </a:spcAft>
              <a:buFont typeface="Wingdings 2"/>
              <a:buNone/>
              <a:defRPr/>
            </a:pPr>
            <a:endParaRPr lang="en-US" sz="2000" dirty="0" smtClean="0"/>
          </a:p>
          <a:p>
            <a:pPr marL="274320" indent="-274320" eaLnBrk="1" fontAlgn="auto" hangingPunct="1">
              <a:spcAft>
                <a:spcPts val="0"/>
              </a:spcAft>
              <a:buFont typeface="Wingdings 2"/>
              <a:buNone/>
              <a:defRPr/>
            </a:pPr>
            <a:endParaRPr lang="en-US" sz="2000" dirty="0" smtClean="0"/>
          </a:p>
          <a:p>
            <a:pPr marL="274320" indent="-274320" eaLnBrk="1" fontAlgn="auto" hangingPunct="1">
              <a:spcAft>
                <a:spcPts val="0"/>
              </a:spcAft>
              <a:buFont typeface="Wingdings 2"/>
              <a:buNone/>
              <a:defRPr/>
            </a:pPr>
            <a:endParaRPr lang="en-US" sz="2000" dirty="0" smtClean="0"/>
          </a:p>
          <a:p>
            <a:pPr marL="274320" indent="-274320" eaLnBrk="1" fontAlgn="auto" hangingPunct="1">
              <a:spcAft>
                <a:spcPts val="0"/>
              </a:spcAft>
              <a:buFont typeface="Wingdings 2"/>
              <a:buNone/>
              <a:defRPr/>
            </a:pPr>
            <a:endParaRPr lang="en-US" sz="2000" dirty="0" smtClean="0"/>
          </a:p>
          <a:p>
            <a:pPr marL="274320" indent="-274320"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7543800" cy="6858000"/>
          </a:xfrm>
        </p:spPr>
        <p:txBody>
          <a:bodyPr>
            <a:normAutofit/>
          </a:bodyPr>
          <a:lstStyle/>
          <a:p>
            <a:pPr algn="ctr"/>
            <a:r>
              <a:rPr lang="en-US" sz="5400" b="0" dirty="0" smtClean="0">
                <a:solidFill>
                  <a:srgbClr val="37E707"/>
                </a:solidFill>
                <a:latin typeface="Arial" pitchFamily="34" charset="0"/>
                <a:cs typeface="Arial" pitchFamily="34" charset="0"/>
              </a:rPr>
              <a:t>1 Corinthians 6:9-10</a:t>
            </a:r>
            <a:br>
              <a:rPr lang="en-US" sz="5400" b="0" dirty="0" smtClean="0">
                <a:solidFill>
                  <a:srgbClr val="37E707"/>
                </a:solidFill>
                <a:latin typeface="Arial" pitchFamily="34" charset="0"/>
                <a:cs typeface="Arial" pitchFamily="34" charset="0"/>
              </a:rPr>
            </a:br>
            <a:r>
              <a:rPr lang="en-US" sz="5400" b="0" dirty="0" smtClean="0">
                <a:solidFill>
                  <a:srgbClr val="37E707"/>
                </a:solidFill>
                <a:latin typeface="Arial" pitchFamily="34" charset="0"/>
                <a:cs typeface="Arial" pitchFamily="34" charset="0"/>
              </a:rPr>
              <a:t>&amp; </a:t>
            </a:r>
            <a:br>
              <a:rPr lang="en-US" sz="5400" b="0" dirty="0" smtClean="0">
                <a:solidFill>
                  <a:srgbClr val="37E707"/>
                </a:solidFill>
                <a:latin typeface="Arial" pitchFamily="34" charset="0"/>
                <a:cs typeface="Arial" pitchFamily="34" charset="0"/>
              </a:rPr>
            </a:br>
            <a:r>
              <a:rPr lang="en-US" sz="5400" b="0" dirty="0" smtClean="0">
                <a:solidFill>
                  <a:srgbClr val="37E707"/>
                </a:solidFill>
                <a:latin typeface="Arial" pitchFamily="34" charset="0"/>
                <a:cs typeface="Arial" pitchFamily="34" charset="0"/>
              </a:rPr>
              <a:t>1 Timothy 1:9-11</a:t>
            </a:r>
            <a:br>
              <a:rPr lang="en-US" sz="5400" b="0" dirty="0" smtClean="0">
                <a:solidFill>
                  <a:srgbClr val="37E707"/>
                </a:solidFill>
                <a:latin typeface="Arial" pitchFamily="34" charset="0"/>
                <a:cs typeface="Arial" pitchFamily="34" charset="0"/>
              </a:rPr>
            </a:br>
            <a:r>
              <a:rPr lang="en-US" sz="5400" b="0" dirty="0" smtClean="0">
                <a:solidFill>
                  <a:srgbClr val="37E707"/>
                </a:solidFill>
                <a:latin typeface="Arial" pitchFamily="34" charset="0"/>
                <a:cs typeface="Arial" pitchFamily="34" charset="0"/>
              </a:rPr>
              <a:t/>
            </a:r>
            <a:br>
              <a:rPr lang="en-US" sz="5400" b="0" dirty="0" smtClean="0">
                <a:solidFill>
                  <a:srgbClr val="37E707"/>
                </a:solidFill>
                <a:latin typeface="Arial" pitchFamily="34" charset="0"/>
                <a:cs typeface="Arial" pitchFamily="34" charset="0"/>
              </a:rPr>
            </a:br>
            <a:r>
              <a:rPr lang="en-US" sz="4000" b="0" i="1" dirty="0" err="1">
                <a:solidFill>
                  <a:srgbClr val="37E707"/>
                </a:solidFill>
                <a:latin typeface="Arial" pitchFamily="34" charset="0"/>
                <a:cs typeface="Arial" pitchFamily="34" charset="0"/>
              </a:rPr>
              <a:t>Arsenokoitai</a:t>
            </a:r>
            <a:r>
              <a:rPr lang="en-US" sz="4000" b="0" i="1" dirty="0">
                <a:solidFill>
                  <a:srgbClr val="37E707"/>
                </a:solidFill>
                <a:latin typeface="Arial" pitchFamily="34" charset="0"/>
                <a:cs typeface="Arial" pitchFamily="34" charset="0"/>
              </a:rPr>
              <a:t> &amp; </a:t>
            </a:r>
            <a:r>
              <a:rPr lang="en-US" sz="4000" b="0" i="1" dirty="0" err="1">
                <a:solidFill>
                  <a:srgbClr val="37E707"/>
                </a:solidFill>
                <a:latin typeface="Arial" pitchFamily="34" charset="0"/>
                <a:cs typeface="Arial" pitchFamily="34" charset="0"/>
              </a:rPr>
              <a:t>Malakoi</a:t>
            </a:r>
            <a:r>
              <a:rPr lang="en-US" sz="5400" dirty="0" smtClean="0">
                <a:solidFill>
                  <a:srgbClr val="37E707"/>
                </a:solidFill>
              </a:rPr>
              <a:t/>
            </a:r>
            <a:br>
              <a:rPr lang="en-US" sz="5400" dirty="0" smtClean="0">
                <a:solidFill>
                  <a:srgbClr val="37E707"/>
                </a:solidFill>
              </a:rPr>
            </a:br>
            <a:r>
              <a:rPr lang="en-US" sz="5400" dirty="0" smtClean="0">
                <a:solidFill>
                  <a:srgbClr val="37E707"/>
                </a:solidFill>
              </a:rPr>
              <a:t/>
            </a:r>
            <a:br>
              <a:rPr lang="en-US" sz="5400" dirty="0" smtClean="0">
                <a:solidFill>
                  <a:srgbClr val="37E707"/>
                </a:solidFill>
              </a:rPr>
            </a:br>
            <a:endParaRPr lang="en-US" sz="5400" dirty="0">
              <a:solidFill>
                <a:srgbClr val="37E707"/>
              </a:solidFill>
            </a:endParaRPr>
          </a:p>
        </p:txBody>
      </p:sp>
    </p:spTree>
    <p:extLst>
      <p:ext uri="{BB962C8B-B14F-4D97-AF65-F5344CB8AC3E}">
        <p14:creationId xmlns:p14="http://schemas.microsoft.com/office/powerpoint/2010/main" val="976700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267494"/>
            <a:ext cx="8686800" cy="1332706"/>
          </a:xfrm>
        </p:spPr>
        <p:txBody>
          <a:bodyPr/>
          <a:lstStyle/>
          <a:p>
            <a:pPr algn="ctr" eaLnBrk="1" hangingPunct="1"/>
            <a:r>
              <a:rPr lang="en-US" sz="3200" b="1" i="1" dirty="0" err="1" smtClean="0">
                <a:solidFill>
                  <a:srgbClr val="37E707"/>
                </a:solidFill>
                <a:latin typeface="+mn-lt"/>
                <a:cs typeface="Arial" charset="0"/>
              </a:rPr>
              <a:t>Arsenokoitai</a:t>
            </a:r>
            <a:r>
              <a:rPr lang="en-US" sz="3200" b="1" i="1" dirty="0" smtClean="0">
                <a:solidFill>
                  <a:srgbClr val="37E707"/>
                </a:solidFill>
                <a:latin typeface="+mn-lt"/>
                <a:cs typeface="Arial" charset="0"/>
              </a:rPr>
              <a:t> &amp; </a:t>
            </a:r>
            <a:r>
              <a:rPr lang="en-US" sz="3200" b="1" i="1" dirty="0" err="1" smtClean="0">
                <a:solidFill>
                  <a:srgbClr val="37E707"/>
                </a:solidFill>
                <a:latin typeface="+mn-lt"/>
                <a:cs typeface="Arial" charset="0"/>
              </a:rPr>
              <a:t>Malakoi</a:t>
            </a:r>
            <a:endParaRPr lang="en-US" b="1" dirty="0" smtClean="0">
              <a:solidFill>
                <a:srgbClr val="37E707"/>
              </a:solidFill>
              <a:latin typeface="+mn-lt"/>
            </a:endParaRPr>
          </a:p>
        </p:txBody>
      </p:sp>
      <p:sp>
        <p:nvSpPr>
          <p:cNvPr id="3" name="Content Placeholder 2"/>
          <p:cNvSpPr>
            <a:spLocks noGrp="1"/>
          </p:cNvSpPr>
          <p:nvPr>
            <p:ph idx="1"/>
          </p:nvPr>
        </p:nvSpPr>
        <p:spPr>
          <a:xfrm>
            <a:off x="152400" y="1527174"/>
            <a:ext cx="8915400" cy="5254625"/>
          </a:xfrm>
        </p:spPr>
        <p:txBody>
          <a:bodyPr>
            <a:normAutofit/>
          </a:bodyPr>
          <a:lstStyle/>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Both </a:t>
            </a:r>
            <a:r>
              <a:rPr lang="en-US" sz="2400" i="1" dirty="0" err="1" smtClean="0">
                <a:solidFill>
                  <a:srgbClr val="37E707"/>
                </a:solidFill>
                <a:latin typeface="Century Gothic" pitchFamily="34" charset="0"/>
                <a:cs typeface="Arial" pitchFamily="34" charset="0"/>
              </a:rPr>
              <a:t>Arsenokoitai</a:t>
            </a:r>
            <a:r>
              <a:rPr lang="en-US" sz="2400" i="1" dirty="0" smtClean="0">
                <a:solidFill>
                  <a:srgbClr val="37E707"/>
                </a:solidFill>
                <a:latin typeface="Century Gothic" pitchFamily="34" charset="0"/>
                <a:cs typeface="Arial" pitchFamily="34" charset="0"/>
              </a:rPr>
              <a:t> and </a:t>
            </a:r>
            <a:r>
              <a:rPr lang="en-US" sz="2400" i="1" dirty="0" err="1" smtClean="0">
                <a:solidFill>
                  <a:srgbClr val="37E707"/>
                </a:solidFill>
                <a:latin typeface="Century Gothic" pitchFamily="34" charset="0"/>
                <a:cs typeface="Arial" pitchFamily="34" charset="0"/>
              </a:rPr>
              <a:t>Malakoi</a:t>
            </a:r>
            <a:r>
              <a:rPr lang="en-US" sz="2400" i="1" dirty="0" smtClean="0">
                <a:solidFill>
                  <a:srgbClr val="37E707"/>
                </a:solidFill>
                <a:latin typeface="Century Gothic" pitchFamily="34" charset="0"/>
                <a:cs typeface="Arial" pitchFamily="34" charset="0"/>
              </a:rPr>
              <a:t> </a:t>
            </a:r>
            <a:r>
              <a:rPr lang="en-US" sz="2400" dirty="0" smtClean="0">
                <a:latin typeface="Century Gothic" pitchFamily="34" charset="0"/>
                <a:cs typeface="Arial" pitchFamily="34" charset="0"/>
              </a:rPr>
              <a:t>are two Greek words which are ambiguous and very much debated.</a:t>
            </a: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In Scripture, they always appear together, so obviously Paul is talking about two people in some type of relationship.</a:t>
            </a:r>
          </a:p>
          <a:p>
            <a:pPr marL="274320" indent="-274320">
              <a:buFont typeface="Wingdings 2"/>
              <a:buChar char=""/>
              <a:defRPr/>
            </a:pPr>
            <a:r>
              <a:rPr lang="en-US" sz="2400" i="1" dirty="0" err="1" smtClean="0">
                <a:solidFill>
                  <a:srgbClr val="37E707"/>
                </a:solidFill>
              </a:rPr>
              <a:t>Arsenokoitai</a:t>
            </a:r>
            <a:r>
              <a:rPr lang="en-US" sz="2400" i="1" dirty="0" smtClean="0">
                <a:solidFill>
                  <a:srgbClr val="37E707"/>
                </a:solidFill>
              </a:rPr>
              <a:t> </a:t>
            </a:r>
            <a:r>
              <a:rPr lang="en-US" sz="2400" dirty="0"/>
              <a:t>is a Greek </a:t>
            </a:r>
            <a:r>
              <a:rPr lang="en-US" sz="2400" dirty="0" smtClean="0"/>
              <a:t>word (slang) </a:t>
            </a:r>
            <a:r>
              <a:rPr lang="en-US" sz="2400" dirty="0"/>
              <a:t>that appears to have been created by Paul when he was writing </a:t>
            </a:r>
            <a:r>
              <a:rPr lang="en-US" sz="2400" dirty="0" smtClean="0"/>
              <a:t>                        1 </a:t>
            </a:r>
            <a:r>
              <a:rPr lang="en-US" sz="2400" dirty="0"/>
              <a:t>Corinthians </a:t>
            </a:r>
            <a:r>
              <a:rPr lang="en-US" sz="2400" dirty="0" smtClean="0"/>
              <a:t>6: 9-10 &amp; 1 Timothy 1: 9-11</a:t>
            </a:r>
          </a:p>
          <a:p>
            <a:pPr marL="274320" indent="-274320">
              <a:buFont typeface="Wingdings 2"/>
              <a:buChar char=""/>
              <a:defRPr/>
            </a:pPr>
            <a:r>
              <a:rPr lang="en-US" sz="2400" dirty="0" smtClean="0"/>
              <a:t>Before Paul, no </a:t>
            </a:r>
            <a:r>
              <a:rPr lang="en-US" sz="2400" dirty="0"/>
              <a:t>record remains of </a:t>
            </a:r>
            <a:r>
              <a:rPr lang="en-US" sz="2400" dirty="0" smtClean="0"/>
              <a:t>any other </a:t>
            </a:r>
            <a:r>
              <a:rPr lang="en-US" sz="2400" dirty="0"/>
              <a:t>writer </a:t>
            </a:r>
            <a:r>
              <a:rPr lang="en-US" sz="2400" dirty="0" smtClean="0"/>
              <a:t>using </a:t>
            </a:r>
            <a:r>
              <a:rPr lang="en-US" sz="2400" dirty="0"/>
              <a:t>the term </a:t>
            </a:r>
            <a:r>
              <a:rPr lang="en-US" sz="2400" dirty="0" smtClean="0"/>
              <a:t>word </a:t>
            </a:r>
            <a:r>
              <a:rPr lang="en-US" sz="2400" i="1" dirty="0" err="1" smtClean="0">
                <a:solidFill>
                  <a:srgbClr val="37E707"/>
                </a:solidFill>
              </a:rPr>
              <a:t>Arsenokoitai</a:t>
            </a:r>
            <a:r>
              <a:rPr lang="en-US" sz="2400" i="1" dirty="0" smtClean="0">
                <a:solidFill>
                  <a:srgbClr val="37E707"/>
                </a:solidFill>
              </a:rPr>
              <a:t>.</a:t>
            </a:r>
            <a:endParaRPr lang="en-US" i="1" dirty="0">
              <a:solidFill>
                <a:srgbClr val="37E707"/>
              </a:solidFill>
            </a:endParaRPr>
          </a:p>
        </p:txBody>
      </p:sp>
    </p:spTree>
    <p:extLst>
      <p:ext uri="{BB962C8B-B14F-4D97-AF65-F5344CB8AC3E}">
        <p14:creationId xmlns:p14="http://schemas.microsoft.com/office/powerpoint/2010/main" val="7378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267494"/>
            <a:ext cx="8686800" cy="875506"/>
          </a:xfrm>
        </p:spPr>
        <p:txBody>
          <a:bodyPr/>
          <a:lstStyle/>
          <a:p>
            <a:pPr algn="ctr" eaLnBrk="1" hangingPunct="1"/>
            <a:r>
              <a:rPr lang="en-US" sz="3200" b="1" i="1" dirty="0" err="1" smtClean="0">
                <a:solidFill>
                  <a:srgbClr val="37E707"/>
                </a:solidFill>
                <a:latin typeface="+mn-lt"/>
                <a:cs typeface="Arial" charset="0"/>
              </a:rPr>
              <a:t>Arsenokoitai</a:t>
            </a:r>
            <a:endParaRPr lang="en-US" b="1" dirty="0" smtClean="0">
              <a:solidFill>
                <a:srgbClr val="37E707"/>
              </a:solidFill>
              <a:latin typeface="+mn-lt"/>
            </a:endParaRPr>
          </a:p>
        </p:txBody>
      </p:sp>
      <p:sp>
        <p:nvSpPr>
          <p:cNvPr id="3" name="Content Placeholder 2"/>
          <p:cNvSpPr>
            <a:spLocks noGrp="1"/>
          </p:cNvSpPr>
          <p:nvPr>
            <p:ph idx="1"/>
          </p:nvPr>
        </p:nvSpPr>
        <p:spPr>
          <a:xfrm>
            <a:off x="152400" y="1143000"/>
            <a:ext cx="8915400" cy="5638799"/>
          </a:xfrm>
        </p:spPr>
        <p:txBody>
          <a:bodyPr>
            <a:normAutofit/>
          </a:bodyPr>
          <a:lstStyle/>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Literal meaning is </a:t>
            </a:r>
            <a:r>
              <a:rPr lang="en-US" sz="2400" i="1" dirty="0" smtClean="0">
                <a:solidFill>
                  <a:srgbClr val="37E707"/>
                </a:solidFill>
                <a:latin typeface="Century Gothic" pitchFamily="34" charset="0"/>
                <a:cs typeface="Arial" pitchFamily="34" charset="0"/>
              </a:rPr>
              <a:t>“Man Bed”</a:t>
            </a: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First translated to Sodomite in 1958</a:t>
            </a: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Translated to homosexual in 1963 by (NASB)</a:t>
            </a: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At the time of Martin Luther,</a:t>
            </a:r>
            <a:r>
              <a:rPr lang="en-US" sz="2400" b="1" i="1" dirty="0" smtClean="0">
                <a:latin typeface="Century Gothic" pitchFamily="34" charset="0"/>
                <a:cs typeface="Arial" pitchFamily="34" charset="0"/>
              </a:rPr>
              <a:t> </a:t>
            </a:r>
            <a:r>
              <a:rPr lang="en-US" sz="2400" i="1" dirty="0" err="1" smtClean="0">
                <a:solidFill>
                  <a:srgbClr val="37E707"/>
                </a:solidFill>
                <a:latin typeface="Century Gothic" pitchFamily="34" charset="0"/>
                <a:cs typeface="Arial" pitchFamily="34" charset="0"/>
              </a:rPr>
              <a:t>arsenokoitai</a:t>
            </a:r>
            <a:r>
              <a:rPr lang="en-US" sz="2400" dirty="0" smtClean="0">
                <a:solidFill>
                  <a:srgbClr val="37E707"/>
                </a:solidFill>
                <a:latin typeface="Century Gothic" pitchFamily="34" charset="0"/>
                <a:cs typeface="Arial" pitchFamily="34" charset="0"/>
              </a:rPr>
              <a:t> </a:t>
            </a:r>
            <a:r>
              <a:rPr lang="en-US" sz="2400" dirty="0" smtClean="0">
                <a:latin typeface="Century Gothic" pitchFamily="34" charset="0"/>
                <a:cs typeface="Arial" pitchFamily="34" charset="0"/>
              </a:rPr>
              <a:t>was interpreted as the </a:t>
            </a:r>
            <a:r>
              <a:rPr lang="en-US" sz="2400" dirty="0" smtClean="0">
                <a:solidFill>
                  <a:srgbClr val="37E707"/>
                </a:solidFill>
                <a:latin typeface="Century Gothic" pitchFamily="34" charset="0"/>
                <a:cs typeface="Arial" pitchFamily="34" charset="0"/>
              </a:rPr>
              <a:t>sin of masturbation.</a:t>
            </a:r>
          </a:p>
          <a:p>
            <a:pPr marL="274320" indent="-274320">
              <a:buFont typeface="Wingdings 2"/>
              <a:buChar char=""/>
              <a:defRPr/>
            </a:pPr>
            <a:r>
              <a:rPr lang="en-US" sz="2400" dirty="0">
                <a:latin typeface="Century Gothic" pitchFamily="34" charset="0"/>
                <a:cs typeface="Arial" pitchFamily="34" charset="0"/>
              </a:rPr>
              <a:t>Catholic Bible until </a:t>
            </a:r>
            <a:r>
              <a:rPr lang="en-US" sz="2400" dirty="0" smtClean="0">
                <a:latin typeface="Century Gothic" pitchFamily="34" charset="0"/>
                <a:cs typeface="Arial" pitchFamily="34" charset="0"/>
              </a:rPr>
              <a:t>1967 </a:t>
            </a:r>
            <a:r>
              <a:rPr lang="en-US" sz="2400" dirty="0">
                <a:latin typeface="Century Gothic" pitchFamily="34" charset="0"/>
                <a:cs typeface="Arial" pitchFamily="34" charset="0"/>
              </a:rPr>
              <a:t>translated </a:t>
            </a:r>
            <a:r>
              <a:rPr lang="en-US" sz="2400" i="1" dirty="0" err="1" smtClean="0">
                <a:solidFill>
                  <a:srgbClr val="37E707"/>
                </a:solidFill>
                <a:latin typeface="Century Gothic" pitchFamily="34" charset="0"/>
                <a:cs typeface="Arial" pitchFamily="34" charset="0"/>
              </a:rPr>
              <a:t>arsenokoitai</a:t>
            </a:r>
            <a:r>
              <a:rPr lang="en-US" sz="2400" i="1" dirty="0" smtClean="0">
                <a:solidFill>
                  <a:srgbClr val="37E707"/>
                </a:solidFill>
                <a:latin typeface="Century Gothic" pitchFamily="34" charset="0"/>
                <a:cs typeface="Arial" pitchFamily="34" charset="0"/>
              </a:rPr>
              <a:t> </a:t>
            </a:r>
            <a:r>
              <a:rPr lang="en-US" sz="2400" dirty="0" smtClean="0">
                <a:latin typeface="Century Gothic" pitchFamily="34" charset="0"/>
                <a:cs typeface="Arial" pitchFamily="34" charset="0"/>
              </a:rPr>
              <a:t>as “masturbators”</a:t>
            </a:r>
            <a:endParaRPr lang="en-US" sz="2400" dirty="0" smtClean="0">
              <a:solidFill>
                <a:srgbClr val="37E707"/>
              </a:solidFill>
              <a:latin typeface="Century Gothic" pitchFamily="34" charset="0"/>
              <a:cs typeface="Arial" pitchFamily="34" charset="0"/>
            </a:endParaRP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This word is so ambiguous that even the same Biblical translations such as the KJV, RSV, and NIV interpret it differently in both of 1 Cor. &amp; 1 Tim.  </a:t>
            </a:r>
            <a:endParaRPr lang="en-US" dirty="0"/>
          </a:p>
        </p:txBody>
      </p:sp>
    </p:spTree>
    <p:extLst>
      <p:ext uri="{BB962C8B-B14F-4D97-AF65-F5344CB8AC3E}">
        <p14:creationId xmlns:p14="http://schemas.microsoft.com/office/powerpoint/2010/main" val="49500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Grp="1" noChangeArrowheads="1"/>
          </p:cNvSpPr>
          <p:nvPr>
            <p:ph type="title" idx="4294967295"/>
          </p:nvPr>
        </p:nvSpPr>
        <p:spPr>
          <a:xfrm>
            <a:off x="0" y="0"/>
            <a:ext cx="8534400" cy="758825"/>
          </a:xfrm>
        </p:spPr>
        <p:txBody>
          <a:bodyPr>
            <a:normAutofit/>
          </a:bodyPr>
          <a:lstStyle/>
          <a:p>
            <a:pPr algn="ctr" eaLnBrk="1" fontAlgn="auto" hangingPunct="1">
              <a:spcAft>
                <a:spcPts val="0"/>
              </a:spcAft>
              <a:defRPr/>
            </a:pPr>
            <a:r>
              <a:rPr lang="en-US" sz="3600" b="1" i="1" dirty="0" smtClean="0">
                <a:solidFill>
                  <a:srgbClr val="37E707"/>
                </a:solidFill>
              </a:rPr>
              <a:t>Greek Word “</a:t>
            </a:r>
            <a:r>
              <a:rPr lang="en-US" sz="3600" b="1" i="1" dirty="0" err="1" smtClean="0">
                <a:solidFill>
                  <a:srgbClr val="37E707"/>
                </a:solidFill>
              </a:rPr>
              <a:t>Arsenokoitai</a:t>
            </a:r>
            <a:r>
              <a:rPr lang="en-US" sz="3600" b="1" i="1" dirty="0" smtClean="0">
                <a:solidFill>
                  <a:srgbClr val="37E707"/>
                </a:solidFill>
              </a:rPr>
              <a:t>”</a:t>
            </a:r>
            <a:endParaRPr lang="en-US" sz="3600" b="1" dirty="0" smtClean="0">
              <a:solidFill>
                <a:srgbClr val="37E707"/>
              </a:solidFill>
            </a:endParaRPr>
          </a:p>
        </p:txBody>
      </p:sp>
      <p:sp>
        <p:nvSpPr>
          <p:cNvPr id="54275" name="Rectangle 8"/>
          <p:cNvSpPr>
            <a:spLocks noGrp="1" noChangeArrowheads="1"/>
          </p:cNvSpPr>
          <p:nvPr>
            <p:ph idx="4294967295"/>
          </p:nvPr>
        </p:nvSpPr>
        <p:spPr>
          <a:xfrm>
            <a:off x="0" y="609600"/>
            <a:ext cx="8458200" cy="5943600"/>
          </a:xfrm>
        </p:spPr>
        <p:txBody>
          <a:bodyPr/>
          <a:lstStyle/>
          <a:p>
            <a:pPr eaLnBrk="1" hangingPunct="1">
              <a:lnSpc>
                <a:spcPct val="90000"/>
              </a:lnSpc>
              <a:buFont typeface="Wingdings" pitchFamily="2" charset="2"/>
              <a:buNone/>
            </a:pPr>
            <a:endParaRPr lang="en-US" sz="2000" i="1" smtClean="0"/>
          </a:p>
          <a:p>
            <a:pPr eaLnBrk="1" hangingPunct="1">
              <a:lnSpc>
                <a:spcPct val="90000"/>
              </a:lnSpc>
              <a:buFont typeface="Wingdings" pitchFamily="2" charset="2"/>
              <a:buNone/>
            </a:pPr>
            <a:endParaRPr lang="en-US" sz="2200" smtClean="0"/>
          </a:p>
        </p:txBody>
      </p:sp>
      <p:graphicFrame>
        <p:nvGraphicFramePr>
          <p:cNvPr id="4" name="Table 3"/>
          <p:cNvGraphicFramePr>
            <a:graphicFrameLocks noGrp="1"/>
          </p:cNvGraphicFramePr>
          <p:nvPr>
            <p:extLst>
              <p:ext uri="{D42A27DB-BD31-4B8C-83A1-F6EECF244321}">
                <p14:modId xmlns:p14="http://schemas.microsoft.com/office/powerpoint/2010/main" val="88161817"/>
              </p:ext>
            </p:extLst>
          </p:nvPr>
        </p:nvGraphicFramePr>
        <p:xfrm>
          <a:off x="228602" y="758826"/>
          <a:ext cx="8686798" cy="5794375"/>
        </p:xfrm>
        <a:graphic>
          <a:graphicData uri="http://schemas.openxmlformats.org/drawingml/2006/table">
            <a:tbl>
              <a:tblPr firstRow="1" bandRow="1">
                <a:tableStyleId>{5C22544A-7EE6-4342-B048-85BDC9FD1C3A}</a:tableStyleId>
              </a:tblPr>
              <a:tblGrid>
                <a:gridCol w="1654628"/>
                <a:gridCol w="3226525"/>
                <a:gridCol w="3805645"/>
              </a:tblGrid>
              <a:tr h="879578">
                <a:tc>
                  <a:txBody>
                    <a:bodyPr/>
                    <a:lstStyle/>
                    <a:p>
                      <a:r>
                        <a:rPr lang="en-US" dirty="0" smtClean="0">
                          <a:solidFill>
                            <a:schemeClr val="bg1"/>
                          </a:solidFill>
                        </a:rPr>
                        <a:t>Translation</a:t>
                      </a:r>
                      <a:endParaRPr lang="en-US" dirty="0">
                        <a:solidFill>
                          <a:schemeClr val="bg1"/>
                        </a:solidFill>
                      </a:endParaRPr>
                    </a:p>
                  </a:txBody>
                  <a:tcPr>
                    <a:solidFill>
                      <a:schemeClr val="bg1">
                        <a:lumMod val="20000"/>
                        <a:lumOff val="80000"/>
                      </a:schemeClr>
                    </a:solidFill>
                  </a:tcPr>
                </a:tc>
                <a:tc>
                  <a:txBody>
                    <a:bodyPr/>
                    <a:lstStyle/>
                    <a:p>
                      <a:r>
                        <a:rPr lang="en-US" dirty="0" smtClean="0">
                          <a:solidFill>
                            <a:schemeClr val="bg1"/>
                          </a:solidFill>
                        </a:rPr>
                        <a:t>1 Cor. 6:9-10</a:t>
                      </a:r>
                      <a:endParaRPr lang="en-US" dirty="0">
                        <a:solidFill>
                          <a:schemeClr val="bg1"/>
                        </a:solidFill>
                      </a:endParaRPr>
                    </a:p>
                  </a:txBody>
                  <a:tcPr>
                    <a:solidFill>
                      <a:schemeClr val="tx2">
                        <a:lumMod val="20000"/>
                        <a:lumOff val="80000"/>
                      </a:schemeClr>
                    </a:solidFill>
                  </a:tcPr>
                </a:tc>
                <a:tc>
                  <a:txBody>
                    <a:bodyPr/>
                    <a:lstStyle/>
                    <a:p>
                      <a:r>
                        <a:rPr lang="en-US" dirty="0" smtClean="0">
                          <a:solidFill>
                            <a:schemeClr val="bg1"/>
                          </a:solidFill>
                        </a:rPr>
                        <a:t>1</a:t>
                      </a:r>
                      <a:r>
                        <a:rPr lang="en-US" baseline="0" dirty="0" smtClean="0">
                          <a:solidFill>
                            <a:schemeClr val="bg1"/>
                          </a:solidFill>
                        </a:rPr>
                        <a:t> Tim 1:9-11</a:t>
                      </a:r>
                      <a:endParaRPr lang="en-US" dirty="0">
                        <a:solidFill>
                          <a:schemeClr val="bg1"/>
                        </a:solidFill>
                      </a:endParaRPr>
                    </a:p>
                  </a:txBody>
                  <a:tcPr>
                    <a:solidFill>
                      <a:schemeClr val="bg1">
                        <a:lumMod val="20000"/>
                        <a:lumOff val="80000"/>
                      </a:schemeClr>
                    </a:solidFill>
                  </a:tcPr>
                </a:tc>
              </a:tr>
              <a:tr h="879578">
                <a:tc>
                  <a:txBody>
                    <a:bodyPr/>
                    <a:lstStyle/>
                    <a:p>
                      <a:r>
                        <a:rPr lang="en-US" b="1" dirty="0" smtClean="0"/>
                        <a:t>KJV</a:t>
                      </a:r>
                      <a:endParaRPr lang="en-US" b="1" dirty="0"/>
                    </a:p>
                  </a:txBody>
                  <a:tcPr/>
                </a:tc>
                <a:tc>
                  <a:txBody>
                    <a:bodyPr/>
                    <a:lstStyle/>
                    <a:p>
                      <a:r>
                        <a:rPr lang="en-US" b="1" dirty="0" smtClean="0"/>
                        <a:t>abusers of themselves with mankind</a:t>
                      </a:r>
                      <a:endParaRPr lang="en-US" b="1" dirty="0"/>
                    </a:p>
                  </a:txBody>
                  <a:tcPr/>
                </a:tc>
                <a:tc>
                  <a:txBody>
                    <a:bodyPr/>
                    <a:lstStyle/>
                    <a:p>
                      <a:r>
                        <a:rPr lang="en-US" b="1" dirty="0" smtClean="0"/>
                        <a:t>them that defile themselves with mankind </a:t>
                      </a:r>
                      <a:endParaRPr lang="en-US" b="1" dirty="0"/>
                    </a:p>
                  </a:txBody>
                  <a:tcPr/>
                </a:tc>
              </a:tr>
              <a:tr h="879578">
                <a:tc>
                  <a:txBody>
                    <a:bodyPr/>
                    <a:lstStyle/>
                    <a:p>
                      <a:r>
                        <a:rPr lang="en-US" b="1" dirty="0" smtClean="0"/>
                        <a:t>RSV</a:t>
                      </a:r>
                      <a:endParaRPr lang="en-US" b="1" dirty="0"/>
                    </a:p>
                  </a:txBody>
                  <a:tcPr/>
                </a:tc>
                <a:tc>
                  <a:txBody>
                    <a:bodyPr/>
                    <a:lstStyle/>
                    <a:p>
                      <a:r>
                        <a:rPr lang="en-US" b="1" dirty="0" smtClean="0"/>
                        <a:t>sexual perverts </a:t>
                      </a:r>
                      <a:endParaRPr lang="en-US" b="1" dirty="0"/>
                    </a:p>
                  </a:txBody>
                  <a:tcPr/>
                </a:tc>
                <a:tc>
                  <a:txBody>
                    <a:bodyPr/>
                    <a:lstStyle/>
                    <a:p>
                      <a:r>
                        <a:rPr lang="en-US" b="1" dirty="0" smtClean="0"/>
                        <a:t>sodomites </a:t>
                      </a:r>
                      <a:endParaRPr lang="en-US" b="1" dirty="0"/>
                    </a:p>
                  </a:txBody>
                  <a:tcPr/>
                </a:tc>
              </a:tr>
              <a:tr h="879578">
                <a:tc>
                  <a:txBody>
                    <a:bodyPr/>
                    <a:lstStyle/>
                    <a:p>
                      <a:r>
                        <a:rPr lang="en-US" b="1" dirty="0" smtClean="0"/>
                        <a:t>NIV</a:t>
                      </a:r>
                      <a:endParaRPr lang="en-US" b="1" dirty="0"/>
                    </a:p>
                  </a:txBody>
                  <a:tcPr/>
                </a:tc>
                <a:tc>
                  <a:txBody>
                    <a:bodyPr/>
                    <a:lstStyle/>
                    <a:p>
                      <a:r>
                        <a:rPr lang="en-US" b="1" dirty="0" smtClean="0"/>
                        <a:t>homosexual</a:t>
                      </a:r>
                      <a:r>
                        <a:rPr lang="en-US" b="1" baseline="0" dirty="0" smtClean="0"/>
                        <a:t> offenders</a:t>
                      </a:r>
                      <a:endParaRPr lang="en-US" b="1" dirty="0"/>
                    </a:p>
                  </a:txBody>
                  <a:tcPr/>
                </a:tc>
                <a:tc>
                  <a:txBody>
                    <a:bodyPr/>
                    <a:lstStyle/>
                    <a:p>
                      <a:r>
                        <a:rPr lang="en-US" b="1" dirty="0" smtClean="0"/>
                        <a:t>perverts</a:t>
                      </a:r>
                      <a:endParaRPr lang="en-US" b="1" dirty="0"/>
                    </a:p>
                  </a:txBody>
                  <a:tcPr/>
                </a:tc>
              </a:tr>
              <a:tr h="879578">
                <a:tc>
                  <a:txBody>
                    <a:bodyPr/>
                    <a:lstStyle/>
                    <a:p>
                      <a:r>
                        <a:rPr lang="en-US" b="1" dirty="0" smtClean="0"/>
                        <a:t>Luther</a:t>
                      </a:r>
                      <a:endParaRPr lang="en-US" b="1" dirty="0"/>
                    </a:p>
                  </a:txBody>
                  <a:tcPr/>
                </a:tc>
                <a:tc>
                  <a:txBody>
                    <a:bodyPr/>
                    <a:lstStyle/>
                    <a:p>
                      <a:r>
                        <a:rPr lang="en-US" b="1" dirty="0" smtClean="0"/>
                        <a:t>child</a:t>
                      </a:r>
                      <a:r>
                        <a:rPr lang="en-US" b="1" baseline="0" dirty="0" smtClean="0"/>
                        <a:t> molesters</a:t>
                      </a:r>
                      <a:endParaRPr lang="en-US" b="1" dirty="0"/>
                    </a:p>
                  </a:txBody>
                  <a:tcPr/>
                </a:tc>
                <a:tc>
                  <a:txBody>
                    <a:bodyPr/>
                    <a:lstStyle/>
                    <a:p>
                      <a:r>
                        <a:rPr lang="en-US" b="1" dirty="0" smtClean="0"/>
                        <a:t>child molesters</a:t>
                      </a:r>
                      <a:r>
                        <a:rPr lang="en-US" b="1" baseline="0" dirty="0" smtClean="0"/>
                        <a:t> </a:t>
                      </a:r>
                      <a:endParaRPr lang="en-US" b="1" dirty="0"/>
                    </a:p>
                  </a:txBody>
                  <a:tcPr/>
                </a:tc>
              </a:tr>
              <a:tr h="1396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TMB</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those who use and abuse sex</a:t>
                      </a:r>
                    </a:p>
                    <a:p>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those</a:t>
                      </a:r>
                      <a:r>
                        <a:rPr lang="en-US" b="1" baseline="0" dirty="0" smtClean="0"/>
                        <a:t> </a:t>
                      </a:r>
                      <a:r>
                        <a:rPr lang="en-US" b="1" dirty="0" smtClean="0"/>
                        <a:t>who defy all authority, over God, life, and sex</a:t>
                      </a:r>
                    </a:p>
                    <a:p>
                      <a:endParaRPr lang="en-US" b="1" dirty="0"/>
                    </a:p>
                  </a:txBody>
                  <a:tcPr/>
                </a:tc>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linds(horizontal)">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8686800" cy="914400"/>
          </a:xfrm>
        </p:spPr>
        <p:txBody>
          <a:bodyPr/>
          <a:lstStyle/>
          <a:p>
            <a:pPr algn="ctr" eaLnBrk="1" hangingPunct="1"/>
            <a:r>
              <a:rPr lang="en-US" sz="3600" i="1" dirty="0" err="1" smtClean="0">
                <a:solidFill>
                  <a:srgbClr val="37E707"/>
                </a:solidFill>
                <a:latin typeface="+mn-lt"/>
                <a:cs typeface="Arial" charset="0"/>
              </a:rPr>
              <a:t>Malakoi</a:t>
            </a:r>
            <a:endParaRPr lang="en-US" dirty="0" smtClean="0">
              <a:solidFill>
                <a:srgbClr val="37E707"/>
              </a:solidFill>
              <a:latin typeface="+mn-lt"/>
            </a:endParaRPr>
          </a:p>
        </p:txBody>
      </p:sp>
      <p:sp>
        <p:nvSpPr>
          <p:cNvPr id="3" name="Content Placeholder 2"/>
          <p:cNvSpPr>
            <a:spLocks noGrp="1"/>
          </p:cNvSpPr>
          <p:nvPr>
            <p:ph idx="1"/>
          </p:nvPr>
        </p:nvSpPr>
        <p:spPr>
          <a:xfrm>
            <a:off x="152400" y="762000"/>
            <a:ext cx="8915400" cy="5943600"/>
          </a:xfrm>
        </p:spPr>
        <p:txBody>
          <a:bodyPr>
            <a:normAutofit fontScale="92500"/>
          </a:bodyPr>
          <a:lstStyle/>
          <a:p>
            <a:pPr marL="274320" indent="-274320" eaLnBrk="1" fontAlgn="auto" hangingPunct="1">
              <a:spcAft>
                <a:spcPts val="0"/>
              </a:spcAft>
              <a:buFont typeface="Wingdings 2"/>
              <a:buChar char=""/>
              <a:defRPr/>
            </a:pPr>
            <a:r>
              <a:rPr lang="en-US" sz="2400" i="1" dirty="0" smtClean="0">
                <a:solidFill>
                  <a:srgbClr val="37E707"/>
                </a:solidFill>
                <a:latin typeface="Century Gothic" pitchFamily="34" charset="0"/>
                <a:cs typeface="Arial" pitchFamily="34" charset="0"/>
              </a:rPr>
              <a:t>“</a:t>
            </a:r>
            <a:r>
              <a:rPr lang="en-US" sz="2400" i="1" dirty="0" err="1" smtClean="0">
                <a:solidFill>
                  <a:srgbClr val="37E707"/>
                </a:solidFill>
                <a:latin typeface="Century Gothic" pitchFamily="34" charset="0"/>
                <a:cs typeface="Arial" pitchFamily="34" charset="0"/>
              </a:rPr>
              <a:t>Malakoi</a:t>
            </a:r>
            <a:r>
              <a:rPr lang="en-US" sz="2400" i="1" dirty="0" smtClean="0">
                <a:solidFill>
                  <a:srgbClr val="37E707"/>
                </a:solidFill>
                <a:latin typeface="Century Gothic" pitchFamily="34" charset="0"/>
                <a:cs typeface="Arial" pitchFamily="34" charset="0"/>
              </a:rPr>
              <a:t>”  </a:t>
            </a:r>
            <a:r>
              <a:rPr lang="en-US" sz="2400" dirty="0" smtClean="0">
                <a:latin typeface="Century Gothic" pitchFamily="34" charset="0"/>
                <a:cs typeface="Arial" pitchFamily="34" charset="0"/>
              </a:rPr>
              <a:t>literal meaning is “soft”.</a:t>
            </a: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Used </a:t>
            </a:r>
            <a:r>
              <a:rPr lang="en-US" sz="2400" dirty="0" smtClean="0">
                <a:solidFill>
                  <a:srgbClr val="FFFF99"/>
                </a:solidFill>
                <a:latin typeface="Century Gothic" pitchFamily="34" charset="0"/>
                <a:cs typeface="Arial" pitchFamily="34" charset="0"/>
              </a:rPr>
              <a:t>four times </a:t>
            </a:r>
            <a:r>
              <a:rPr lang="en-US" sz="2400" dirty="0" smtClean="0">
                <a:latin typeface="Century Gothic" pitchFamily="34" charset="0"/>
                <a:cs typeface="Arial" pitchFamily="34" charset="0"/>
              </a:rPr>
              <a:t>in the New Testament, </a:t>
            </a:r>
            <a:r>
              <a:rPr lang="en-US" sz="2400" dirty="0" smtClean="0">
                <a:solidFill>
                  <a:srgbClr val="FFFF99"/>
                </a:solidFill>
                <a:latin typeface="Century Gothic" pitchFamily="34" charset="0"/>
                <a:cs typeface="Arial" pitchFamily="34" charset="0"/>
              </a:rPr>
              <a:t>twice</a:t>
            </a:r>
            <a:r>
              <a:rPr lang="en-US" sz="2400" dirty="0" smtClean="0">
                <a:latin typeface="Century Gothic" pitchFamily="34" charset="0"/>
                <a:cs typeface="Arial" pitchFamily="34" charset="0"/>
              </a:rPr>
              <a:t> when speaking of soft clothing and then </a:t>
            </a:r>
            <a:r>
              <a:rPr lang="en-US" sz="2400" dirty="0" smtClean="0">
                <a:solidFill>
                  <a:srgbClr val="FFFF99"/>
                </a:solidFill>
                <a:latin typeface="Century Gothic" pitchFamily="34" charset="0"/>
                <a:cs typeface="Arial" pitchFamily="34" charset="0"/>
              </a:rPr>
              <a:t>two passages </a:t>
            </a:r>
            <a:r>
              <a:rPr lang="en-US" sz="2400" dirty="0" smtClean="0">
                <a:latin typeface="Century Gothic" pitchFamily="34" charset="0"/>
                <a:cs typeface="Arial" pitchFamily="34" charset="0"/>
              </a:rPr>
              <a:t>written by Paul in  1 Cor. &amp; 1 Tim.</a:t>
            </a:r>
            <a:endParaRPr lang="en-US" sz="2400" b="1" dirty="0" smtClean="0">
              <a:latin typeface="Century Gothic" pitchFamily="34" charset="0"/>
              <a:cs typeface="Arial" pitchFamily="34" charset="0"/>
            </a:endParaRPr>
          </a:p>
          <a:p>
            <a:pPr marL="274320" indent="-274320">
              <a:buFont typeface="Wingdings 2"/>
              <a:buChar char=""/>
              <a:defRPr/>
            </a:pPr>
            <a:r>
              <a:rPr lang="en-US" sz="2400" dirty="0" smtClean="0">
                <a:latin typeface="Century Gothic" pitchFamily="34" charset="0"/>
                <a:cs typeface="Arial" pitchFamily="34" charset="0"/>
              </a:rPr>
              <a:t>Since</a:t>
            </a:r>
            <a:r>
              <a:rPr lang="en-US" sz="2400" b="1" i="1" dirty="0" smtClean="0">
                <a:solidFill>
                  <a:srgbClr val="37E707"/>
                </a:solidFill>
                <a:latin typeface="Century Gothic" pitchFamily="34" charset="0"/>
                <a:cs typeface="Arial" pitchFamily="34" charset="0"/>
              </a:rPr>
              <a:t> </a:t>
            </a:r>
            <a:r>
              <a:rPr lang="en-US" sz="2400" i="1" dirty="0" smtClean="0">
                <a:solidFill>
                  <a:srgbClr val="37E707"/>
                </a:solidFill>
                <a:latin typeface="Century Gothic" pitchFamily="34" charset="0"/>
                <a:cs typeface="Arial" pitchFamily="34" charset="0"/>
              </a:rPr>
              <a:t>“</a:t>
            </a:r>
            <a:r>
              <a:rPr lang="en-US" sz="2400" i="1" dirty="0" err="1" smtClean="0">
                <a:solidFill>
                  <a:srgbClr val="37E707"/>
                </a:solidFill>
                <a:latin typeface="Century Gothic" pitchFamily="34" charset="0"/>
                <a:cs typeface="Arial" pitchFamily="34" charset="0"/>
              </a:rPr>
              <a:t>Malakoi</a:t>
            </a:r>
            <a:r>
              <a:rPr lang="en-US" sz="2400" i="1" dirty="0" smtClean="0">
                <a:solidFill>
                  <a:srgbClr val="37E707"/>
                </a:solidFill>
                <a:latin typeface="Century Gothic" pitchFamily="34" charset="0"/>
                <a:cs typeface="Arial" pitchFamily="34" charset="0"/>
              </a:rPr>
              <a:t>” </a:t>
            </a:r>
            <a:r>
              <a:rPr lang="en-US" sz="2400" dirty="0" smtClean="0">
                <a:latin typeface="Century Gothic" pitchFamily="34" charset="0"/>
                <a:cs typeface="Arial" pitchFamily="34" charset="0"/>
              </a:rPr>
              <a:t>was a very uncommon word, it is very difficult to interpret exactly what Paul was trying to say.</a:t>
            </a:r>
          </a:p>
          <a:p>
            <a:pPr marL="274320" indent="-274320">
              <a:buFont typeface="Wingdings 2"/>
              <a:buChar char=""/>
              <a:defRPr/>
            </a:pPr>
            <a:r>
              <a:rPr lang="en-US" sz="2400" dirty="0" smtClean="0">
                <a:latin typeface="Century Gothic" pitchFamily="34" charset="0"/>
                <a:cs typeface="Arial" pitchFamily="34" charset="0"/>
              </a:rPr>
              <a:t>Socrates did use this word in one of his writings when he spoke of </a:t>
            </a:r>
            <a:r>
              <a:rPr lang="en-US" sz="2400" i="1" dirty="0" smtClean="0">
                <a:solidFill>
                  <a:srgbClr val="37E707"/>
                </a:solidFill>
                <a:latin typeface="Century Gothic" pitchFamily="34" charset="0"/>
                <a:cs typeface="Arial" pitchFamily="34" charset="0"/>
              </a:rPr>
              <a:t>“</a:t>
            </a:r>
            <a:r>
              <a:rPr lang="en-US" sz="2400" i="1" dirty="0" err="1">
                <a:solidFill>
                  <a:srgbClr val="37E707"/>
                </a:solidFill>
                <a:latin typeface="Century Gothic" pitchFamily="34" charset="0"/>
                <a:cs typeface="Arial" pitchFamily="34" charset="0"/>
              </a:rPr>
              <a:t>Malakoi</a:t>
            </a:r>
            <a:r>
              <a:rPr lang="en-US" sz="2400" i="1" dirty="0">
                <a:solidFill>
                  <a:srgbClr val="37E707"/>
                </a:solidFill>
                <a:latin typeface="Century Gothic" pitchFamily="34" charset="0"/>
                <a:cs typeface="Arial" pitchFamily="34" charset="0"/>
              </a:rPr>
              <a:t>” </a:t>
            </a:r>
            <a:r>
              <a:rPr lang="en-US" sz="2400" i="1" dirty="0" smtClean="0">
                <a:solidFill>
                  <a:srgbClr val="37E707"/>
                </a:solidFill>
                <a:latin typeface="Century Gothic" pitchFamily="34" charset="0"/>
                <a:cs typeface="Arial" pitchFamily="34" charset="0"/>
              </a:rPr>
              <a:t> </a:t>
            </a:r>
            <a:r>
              <a:rPr lang="en-US" sz="2400" dirty="0" smtClean="0">
                <a:latin typeface="Century Gothic" pitchFamily="34" charset="0"/>
                <a:cs typeface="Arial" pitchFamily="34" charset="0"/>
              </a:rPr>
              <a:t>meaning</a:t>
            </a:r>
            <a:r>
              <a:rPr lang="en-US" sz="2400" b="1" i="1" dirty="0" smtClean="0">
                <a:solidFill>
                  <a:srgbClr val="37E707"/>
                </a:solidFill>
                <a:latin typeface="Century Gothic" pitchFamily="34" charset="0"/>
                <a:cs typeface="Arial" pitchFamily="34" charset="0"/>
              </a:rPr>
              <a:t> </a:t>
            </a:r>
            <a:r>
              <a:rPr lang="en-US" sz="2400" dirty="0" smtClean="0">
                <a:solidFill>
                  <a:srgbClr val="FFFF99"/>
                </a:solidFill>
                <a:latin typeface="Century Gothic" pitchFamily="34" charset="0"/>
                <a:cs typeface="Arial" pitchFamily="34" charset="0"/>
              </a:rPr>
              <a:t>young male prostitutes </a:t>
            </a:r>
            <a:r>
              <a:rPr lang="en-US" sz="2400" dirty="0" smtClean="0">
                <a:latin typeface="Century Gothic" pitchFamily="34" charset="0"/>
                <a:cs typeface="Arial" pitchFamily="34" charset="0"/>
              </a:rPr>
              <a:t>who granted sexual favors for older males. </a:t>
            </a:r>
          </a:p>
          <a:p>
            <a:pPr marL="274320" indent="-274320" eaLnBrk="1" fontAlgn="auto" hangingPunct="1">
              <a:spcAft>
                <a:spcPts val="0"/>
              </a:spcAft>
              <a:buFont typeface="Wingdings 2"/>
              <a:buChar char=""/>
              <a:defRPr/>
            </a:pPr>
            <a:r>
              <a:rPr lang="en-US" sz="2400" dirty="0" smtClean="0">
                <a:latin typeface="Century Gothic" pitchFamily="34" charset="0"/>
                <a:cs typeface="Arial" pitchFamily="34" charset="0"/>
              </a:rPr>
              <a:t>Much Greek literature has survived and yet in no other place do we see these two words used even though homosexuality was both  known and widely accepted in Greek Culture.</a:t>
            </a:r>
          </a:p>
          <a:p>
            <a:pPr marL="274320" indent="-274320">
              <a:buFont typeface="Wingdings 2"/>
              <a:buChar char=""/>
              <a:defRPr/>
            </a:pPr>
            <a:r>
              <a:rPr lang="en-US" sz="2400" dirty="0">
                <a:cs typeface="Arial" charset="0"/>
              </a:rPr>
              <a:t>If Paul wanted to convey the concept of sex between two adult men he would have used the Greek word </a:t>
            </a:r>
            <a:r>
              <a:rPr lang="en-US" sz="2400" i="1" dirty="0">
                <a:solidFill>
                  <a:srgbClr val="37E707"/>
                </a:solidFill>
                <a:cs typeface="Arial" charset="0"/>
              </a:rPr>
              <a:t>“</a:t>
            </a:r>
            <a:r>
              <a:rPr lang="en-US" sz="2400" i="1" dirty="0" err="1">
                <a:solidFill>
                  <a:srgbClr val="37E707"/>
                </a:solidFill>
                <a:cs typeface="Arial" charset="0"/>
              </a:rPr>
              <a:t>paiderasste</a:t>
            </a:r>
            <a:r>
              <a:rPr lang="en-US" sz="2400" i="1" dirty="0" smtClean="0">
                <a:solidFill>
                  <a:srgbClr val="37E707"/>
                </a:solidFill>
                <a:cs typeface="Arial" charset="0"/>
              </a:rPr>
              <a:t>”</a:t>
            </a:r>
            <a:r>
              <a:rPr lang="en-US" sz="2400" i="1" dirty="0" smtClean="0">
                <a:cs typeface="Arial" charset="0"/>
              </a:rPr>
              <a:t>,</a:t>
            </a:r>
            <a:r>
              <a:rPr lang="en-US" sz="2400" i="1" dirty="0" smtClean="0">
                <a:solidFill>
                  <a:srgbClr val="37E707"/>
                </a:solidFill>
                <a:cs typeface="Arial" charset="0"/>
              </a:rPr>
              <a:t> </a:t>
            </a:r>
            <a:r>
              <a:rPr lang="en-US" sz="2400" dirty="0">
                <a:cs typeface="Arial" charset="0"/>
              </a:rPr>
              <a:t>which was a common and accepted lifestyle in Greek culture</a:t>
            </a:r>
            <a:endParaRPr lang="en-US" sz="2400" dirty="0" smtClean="0">
              <a:latin typeface="Century Gothic" pitchFamily="34" charset="0"/>
              <a:cs typeface="Arial" pitchFamily="34" charset="0"/>
            </a:endParaRPr>
          </a:p>
          <a:p>
            <a:pPr marL="0" indent="0" eaLnBrk="1" fontAlgn="auto" hangingPunct="1">
              <a:spcAft>
                <a:spcPts val="0"/>
              </a:spcAft>
              <a:buNone/>
              <a:defRPr/>
            </a:pPr>
            <a:endParaRPr lang="en-US" sz="2400" dirty="0" smtClean="0">
              <a:latin typeface="Century Gothic" pitchFamily="34" charset="0"/>
              <a:cs typeface="Arial" pitchFamily="34" charset="0"/>
            </a:endParaRP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26647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7494"/>
            <a:ext cx="9144000" cy="1399032"/>
          </a:xfrm>
        </p:spPr>
        <p:txBody>
          <a:bodyPr/>
          <a:lstStyle/>
          <a:p>
            <a:r>
              <a:rPr lang="en-US" i="1" dirty="0" err="1" smtClean="0">
                <a:solidFill>
                  <a:srgbClr val="37E707"/>
                </a:solidFill>
              </a:rPr>
              <a:t>Malakoi</a:t>
            </a:r>
            <a:r>
              <a:rPr lang="en-US" i="1" dirty="0" smtClean="0">
                <a:solidFill>
                  <a:srgbClr val="37E707"/>
                </a:solidFill>
              </a:rPr>
              <a:t>  In Various Translations</a:t>
            </a:r>
            <a:endParaRPr lang="en-US" i="1" dirty="0">
              <a:solidFill>
                <a:srgbClr val="37E707"/>
              </a:solidFill>
            </a:endParaRPr>
          </a:p>
        </p:txBody>
      </p:sp>
      <p:sp>
        <p:nvSpPr>
          <p:cNvPr id="3" name="Content Placeholder 2"/>
          <p:cNvSpPr>
            <a:spLocks noGrp="1"/>
          </p:cNvSpPr>
          <p:nvPr>
            <p:ph idx="1"/>
          </p:nvPr>
        </p:nvSpPr>
        <p:spPr>
          <a:xfrm>
            <a:off x="457200" y="1447800"/>
            <a:ext cx="8229600" cy="5007008"/>
          </a:xfrm>
        </p:spPr>
        <p:txBody>
          <a:bodyPr>
            <a:normAutofit fontScale="40000" lnSpcReduction="20000"/>
          </a:bodyPr>
          <a:lstStyle/>
          <a:p>
            <a:pPr lvl="0">
              <a:buFont typeface="Arial" pitchFamily="34" charset="0"/>
              <a:buChar char="•"/>
            </a:pPr>
            <a:r>
              <a:rPr lang="en-US" sz="5000" dirty="0" smtClean="0"/>
              <a:t>KJV - </a:t>
            </a:r>
            <a:r>
              <a:rPr lang="en-US" sz="5000" dirty="0"/>
              <a:t>1611 </a:t>
            </a:r>
            <a:r>
              <a:rPr lang="en-US" sz="5000" dirty="0" smtClean="0"/>
              <a:t>			 	 </a:t>
            </a:r>
            <a:r>
              <a:rPr lang="en-US" sz="5000" i="1" dirty="0" smtClean="0">
                <a:solidFill>
                  <a:srgbClr val="FFFF00"/>
                </a:solidFill>
              </a:rPr>
              <a:t>effeminate </a:t>
            </a:r>
            <a:endParaRPr lang="en-US" sz="5000" i="1" dirty="0">
              <a:solidFill>
                <a:srgbClr val="FFFF00"/>
              </a:solidFill>
            </a:endParaRPr>
          </a:p>
          <a:p>
            <a:pPr lvl="0">
              <a:buFont typeface="Arial" pitchFamily="34" charset="0"/>
              <a:buChar char="•"/>
            </a:pPr>
            <a:r>
              <a:rPr lang="en-US" sz="5000" dirty="0" smtClean="0"/>
              <a:t>ASV – 1901			 	 </a:t>
            </a:r>
            <a:r>
              <a:rPr lang="en-US" sz="5000" i="1" dirty="0" smtClean="0">
                <a:solidFill>
                  <a:srgbClr val="FFFF00"/>
                </a:solidFill>
              </a:rPr>
              <a:t>effeminate </a:t>
            </a:r>
            <a:endParaRPr lang="en-US" sz="5000" i="1" dirty="0">
              <a:solidFill>
                <a:srgbClr val="FFFF00"/>
              </a:solidFill>
            </a:endParaRPr>
          </a:p>
          <a:p>
            <a:pPr lvl="0">
              <a:buFont typeface="Arial" pitchFamily="34" charset="0"/>
              <a:buChar char="•"/>
            </a:pPr>
            <a:r>
              <a:rPr lang="en-US" sz="5000" dirty="0"/>
              <a:t>Revised Standard </a:t>
            </a:r>
            <a:r>
              <a:rPr lang="en-US" sz="5000" dirty="0" smtClean="0"/>
              <a:t>- 1952 </a:t>
            </a:r>
            <a:r>
              <a:rPr lang="en-US" sz="5000" dirty="0"/>
              <a:t>	</a:t>
            </a:r>
            <a:r>
              <a:rPr lang="en-US" sz="5000" dirty="0" smtClean="0"/>
              <a:t> 	 </a:t>
            </a:r>
            <a:r>
              <a:rPr lang="en-US" sz="5000" i="1" dirty="0" smtClean="0">
                <a:solidFill>
                  <a:srgbClr val="FFFF00"/>
                </a:solidFill>
              </a:rPr>
              <a:t>sexual </a:t>
            </a:r>
            <a:r>
              <a:rPr lang="en-US" sz="5000" i="1" dirty="0">
                <a:solidFill>
                  <a:srgbClr val="FFFF00"/>
                </a:solidFill>
              </a:rPr>
              <a:t>perverts </a:t>
            </a:r>
          </a:p>
          <a:p>
            <a:pPr lvl="0">
              <a:buFont typeface="Arial" pitchFamily="34" charset="0"/>
              <a:buChar char="•"/>
            </a:pPr>
            <a:r>
              <a:rPr lang="en-US" sz="5000" dirty="0" smtClean="0"/>
              <a:t>NASB </a:t>
            </a:r>
            <a:r>
              <a:rPr lang="en-US" sz="5000" dirty="0"/>
              <a:t>- 1963 </a:t>
            </a:r>
            <a:r>
              <a:rPr lang="en-US" sz="5000" dirty="0" smtClean="0"/>
              <a:t>			 </a:t>
            </a:r>
            <a:r>
              <a:rPr lang="en-US" sz="5000" i="1" dirty="0" smtClean="0">
                <a:solidFill>
                  <a:srgbClr val="FFFF00"/>
                </a:solidFill>
              </a:rPr>
              <a:t>effeminate</a:t>
            </a:r>
            <a:r>
              <a:rPr lang="en-US" sz="5000" i="1" dirty="0" smtClean="0"/>
              <a:t> </a:t>
            </a:r>
            <a:endParaRPr lang="en-US" sz="5000" i="1" dirty="0"/>
          </a:p>
          <a:p>
            <a:pPr lvl="0">
              <a:buFont typeface="Arial" pitchFamily="34" charset="0"/>
              <a:buChar char="•"/>
            </a:pPr>
            <a:r>
              <a:rPr lang="en-US" sz="5000" dirty="0"/>
              <a:t>New American Bible </a:t>
            </a:r>
            <a:r>
              <a:rPr lang="en-US" sz="5000" dirty="0" smtClean="0"/>
              <a:t>- 1970 	 </a:t>
            </a:r>
            <a:r>
              <a:rPr lang="en-US" sz="5000" i="1" dirty="0">
                <a:solidFill>
                  <a:srgbClr val="FFFF00"/>
                </a:solidFill>
              </a:rPr>
              <a:t>boy prostitutes </a:t>
            </a:r>
          </a:p>
          <a:p>
            <a:pPr lvl="0">
              <a:buFont typeface="Arial" pitchFamily="34" charset="0"/>
              <a:buChar char="•"/>
            </a:pPr>
            <a:r>
              <a:rPr lang="en-US" sz="5000" dirty="0"/>
              <a:t>NIV - 1973 </a:t>
            </a:r>
            <a:r>
              <a:rPr lang="en-US" sz="5000" dirty="0" smtClean="0"/>
              <a:t>				 </a:t>
            </a:r>
            <a:r>
              <a:rPr lang="en-US" sz="5000" i="1" dirty="0">
                <a:solidFill>
                  <a:srgbClr val="FFFF00"/>
                </a:solidFill>
              </a:rPr>
              <a:t>male prostitutes </a:t>
            </a:r>
          </a:p>
          <a:p>
            <a:pPr lvl="0">
              <a:buFont typeface="Arial" pitchFamily="34" charset="0"/>
              <a:buChar char="•"/>
            </a:pPr>
            <a:r>
              <a:rPr lang="en-US" sz="5000" dirty="0"/>
              <a:t>NKJV - 1979 </a:t>
            </a:r>
            <a:r>
              <a:rPr lang="en-US" sz="5000" dirty="0" smtClean="0"/>
              <a:t>			 </a:t>
            </a:r>
            <a:r>
              <a:rPr lang="en-US" sz="5000" i="1" dirty="0">
                <a:solidFill>
                  <a:srgbClr val="FFFF00"/>
                </a:solidFill>
              </a:rPr>
              <a:t>homosexuals </a:t>
            </a:r>
          </a:p>
          <a:p>
            <a:pPr lvl="0">
              <a:buFont typeface="Arial" pitchFamily="34" charset="0"/>
              <a:buChar char="•"/>
            </a:pPr>
            <a:r>
              <a:rPr lang="en-US" sz="5000" dirty="0"/>
              <a:t>New Century </a:t>
            </a:r>
            <a:r>
              <a:rPr lang="en-US" sz="5000" dirty="0" smtClean="0"/>
              <a:t>- 1987 		 </a:t>
            </a:r>
            <a:r>
              <a:rPr lang="en-US" sz="5000" i="1" dirty="0" smtClean="0">
                <a:solidFill>
                  <a:srgbClr val="FFFF00"/>
                </a:solidFill>
              </a:rPr>
              <a:t>male </a:t>
            </a:r>
            <a:r>
              <a:rPr lang="en-US" sz="5000" i="1" dirty="0">
                <a:solidFill>
                  <a:srgbClr val="FFFF00"/>
                </a:solidFill>
              </a:rPr>
              <a:t>prostitutes </a:t>
            </a:r>
          </a:p>
          <a:p>
            <a:pPr lvl="0">
              <a:buFont typeface="Arial" pitchFamily="34" charset="0"/>
              <a:buChar char="•"/>
            </a:pPr>
            <a:r>
              <a:rPr lang="en-US" sz="5000" dirty="0"/>
              <a:t>NRSV </a:t>
            </a:r>
            <a:r>
              <a:rPr lang="en-US" sz="5000" dirty="0" smtClean="0"/>
              <a:t>– 1989			 </a:t>
            </a:r>
            <a:r>
              <a:rPr lang="en-US" sz="5000" i="1" dirty="0">
                <a:solidFill>
                  <a:srgbClr val="FFFF00"/>
                </a:solidFill>
              </a:rPr>
              <a:t>male prostitutes </a:t>
            </a:r>
          </a:p>
          <a:p>
            <a:pPr lvl="0">
              <a:buFont typeface="Arial" pitchFamily="34" charset="0"/>
              <a:buChar char="•"/>
            </a:pPr>
            <a:r>
              <a:rPr lang="en-US" sz="5000" dirty="0" smtClean="0"/>
              <a:t>NLT – 1996				 </a:t>
            </a:r>
            <a:r>
              <a:rPr lang="en-US" sz="5000" i="1" dirty="0">
                <a:solidFill>
                  <a:srgbClr val="FFFF00"/>
                </a:solidFill>
              </a:rPr>
              <a:t>male prostitute </a:t>
            </a:r>
          </a:p>
          <a:p>
            <a:pPr lvl="0">
              <a:buFont typeface="Arial" pitchFamily="34" charset="0"/>
              <a:buChar char="•"/>
            </a:pPr>
            <a:r>
              <a:rPr lang="en-US" sz="5000" dirty="0" smtClean="0"/>
              <a:t>Int. Standard Version - 2000 	 </a:t>
            </a:r>
            <a:r>
              <a:rPr lang="en-US" sz="5000" i="1" dirty="0" smtClean="0">
                <a:solidFill>
                  <a:srgbClr val="FFFF00"/>
                </a:solidFill>
              </a:rPr>
              <a:t>male prostitutes </a:t>
            </a:r>
          </a:p>
          <a:p>
            <a:pPr lvl="0">
              <a:buFont typeface="Arial" pitchFamily="34" charset="0"/>
              <a:buChar char="•"/>
            </a:pPr>
            <a:r>
              <a:rPr lang="en-US" sz="5000" dirty="0" smtClean="0"/>
              <a:t>The </a:t>
            </a:r>
            <a:r>
              <a:rPr lang="en-US" sz="5000" dirty="0"/>
              <a:t>Message - 2002 </a:t>
            </a:r>
            <a:r>
              <a:rPr lang="en-US" sz="5000" dirty="0" smtClean="0"/>
              <a:t>	              </a:t>
            </a:r>
            <a:r>
              <a:rPr lang="en-US" sz="5000" i="1" dirty="0" smtClean="0">
                <a:solidFill>
                  <a:srgbClr val="FFFF00"/>
                </a:solidFill>
              </a:rPr>
              <a:t>those who abuse others </a:t>
            </a:r>
            <a:endParaRPr lang="en-US" sz="5000" i="1" dirty="0">
              <a:solidFill>
                <a:srgbClr val="FFFF00"/>
              </a:solidFill>
            </a:endParaRPr>
          </a:p>
          <a:p>
            <a:pPr lvl="0">
              <a:buFont typeface="Arial" pitchFamily="34" charset="0"/>
              <a:buChar char="•"/>
            </a:pPr>
            <a:r>
              <a:rPr lang="en-US" sz="5000" dirty="0"/>
              <a:t>World English Bible - 2005 </a:t>
            </a:r>
            <a:r>
              <a:rPr lang="en-US" sz="5000" dirty="0" smtClean="0"/>
              <a:t>		 </a:t>
            </a:r>
            <a:r>
              <a:rPr lang="en-US" sz="5000" i="1" dirty="0" smtClean="0">
                <a:solidFill>
                  <a:srgbClr val="FFFF00"/>
                </a:solidFill>
              </a:rPr>
              <a:t>male </a:t>
            </a:r>
            <a:r>
              <a:rPr lang="en-US" sz="5000" i="1" dirty="0">
                <a:solidFill>
                  <a:srgbClr val="FFFF00"/>
                </a:solidFill>
              </a:rPr>
              <a:t>prostitutes </a:t>
            </a:r>
            <a:endParaRPr lang="en-US" sz="5000" i="1" dirty="0" smtClean="0">
              <a:solidFill>
                <a:srgbClr val="FFFF00"/>
              </a:solidFill>
            </a:endParaRPr>
          </a:p>
          <a:p>
            <a:pPr marL="64008" indent="0">
              <a:buNone/>
            </a:pPr>
            <a:endParaRPr lang="en-US" dirty="0"/>
          </a:p>
        </p:txBody>
      </p:sp>
    </p:spTree>
    <p:extLst>
      <p:ext uri="{BB962C8B-B14F-4D97-AF65-F5344CB8AC3E}">
        <p14:creationId xmlns:p14="http://schemas.microsoft.com/office/powerpoint/2010/main" val="6564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267494"/>
            <a:ext cx="9067800" cy="1399032"/>
          </a:xfrm>
        </p:spPr>
        <p:txBody>
          <a:bodyPr>
            <a:normAutofit/>
          </a:bodyPr>
          <a:lstStyle/>
          <a:p>
            <a:pPr algn="ctr"/>
            <a:r>
              <a:rPr lang="en-US" dirty="0" smtClean="0">
                <a:solidFill>
                  <a:srgbClr val="37E707"/>
                </a:solidFill>
              </a:rPr>
              <a:t>Ed &amp; Pastor Keith</a:t>
            </a:r>
            <a:br>
              <a:rPr lang="en-US" dirty="0" smtClean="0">
                <a:solidFill>
                  <a:srgbClr val="37E707"/>
                </a:solidFill>
              </a:rPr>
            </a:br>
            <a:r>
              <a:rPr lang="en-US" dirty="0" smtClean="0">
                <a:solidFill>
                  <a:srgbClr val="37E707"/>
                </a:solidFill>
              </a:rPr>
              <a:t>May 4</a:t>
            </a:r>
            <a:r>
              <a:rPr lang="en-US" baseline="30000" dirty="0" smtClean="0">
                <a:solidFill>
                  <a:srgbClr val="37E707"/>
                </a:solidFill>
              </a:rPr>
              <a:t>th</a:t>
            </a:r>
            <a:r>
              <a:rPr lang="en-US" dirty="0" smtClean="0">
                <a:solidFill>
                  <a:srgbClr val="37E707"/>
                </a:solidFill>
              </a:rPr>
              <a:t> - 18 Years</a:t>
            </a:r>
          </a:p>
        </p:txBody>
      </p:sp>
      <p:sp>
        <p:nvSpPr>
          <p:cNvPr id="34818" name="Content Placeholder 2"/>
          <p:cNvSpPr>
            <a:spLocks noGrp="1"/>
          </p:cNvSpPr>
          <p:nvPr>
            <p:ph idx="1"/>
          </p:nvPr>
        </p:nvSpPr>
        <p:spPr>
          <a:xfrm>
            <a:off x="0" y="1524001"/>
            <a:ext cx="8763000" cy="4876800"/>
          </a:xfrm>
        </p:spPr>
        <p:txBody>
          <a:bodyPr>
            <a:noAutofit/>
          </a:bodyPr>
          <a:lstStyle/>
          <a:p>
            <a:endParaRPr lang="en-US" dirty="0" smtClean="0"/>
          </a:p>
          <a:p>
            <a:pPr>
              <a:buNone/>
            </a:pPr>
            <a:endParaRPr lang="en-US" dirty="0" smtClean="0"/>
          </a:p>
          <a:p>
            <a:endParaRPr lang="en-US" dirty="0" smtClean="0"/>
          </a:p>
          <a:p>
            <a:endParaRPr lang="en-US" i="1" dirty="0" smtClean="0"/>
          </a:p>
          <a:p>
            <a:endParaRPr lang="en-US" i="1" dirty="0" smtClean="0"/>
          </a:p>
          <a:p>
            <a:endParaRPr lang="en-US" kern="1400" spc="100" dirty="0" smtClean="0">
              <a:latin typeface="Arial" pitchFamily="34" charset="0"/>
              <a:cs typeface="Arial" pitchFamily="34" charset="0"/>
            </a:endParaRPr>
          </a:p>
          <a:p>
            <a:pPr>
              <a:buNone/>
            </a:pPr>
            <a:endParaRPr lang="en-US" kern="1400" spc="100" dirty="0" smtClean="0">
              <a:latin typeface="Arial" pitchFamily="34" charset="0"/>
              <a:cs typeface="Arial" pitchFamily="34" charset="0"/>
            </a:endParaRPr>
          </a:p>
          <a:p>
            <a:pPr>
              <a:buNone/>
            </a:pPr>
            <a:endParaRPr lang="en-US" kern="1400" spc="100" dirty="0" smtClean="0">
              <a:latin typeface="Arial" pitchFamily="34" charset="0"/>
              <a:cs typeface="Arial" pitchFamily="34" charset="0"/>
            </a:endParaRPr>
          </a:p>
        </p:txBody>
      </p:sp>
      <p:pic>
        <p:nvPicPr>
          <p:cNvPr id="4" name="Picture 4" descr="ednandpk"/>
          <p:cNvPicPr>
            <a:picLocks noChangeAspect="1" noChangeArrowheads="1"/>
          </p:cNvPicPr>
          <p:nvPr/>
        </p:nvPicPr>
        <p:blipFill>
          <a:blip r:embed="rId2" cstate="print"/>
          <a:srcRect/>
          <a:stretch>
            <a:fillRect/>
          </a:stretch>
        </p:blipFill>
        <p:spPr bwMode="auto">
          <a:xfrm>
            <a:off x="1447800" y="1944400"/>
            <a:ext cx="2667000" cy="3756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923323"/>
            <a:ext cx="3200400" cy="3739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32690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76200" y="-228600"/>
            <a:ext cx="8686800" cy="1371600"/>
          </a:xfrm>
        </p:spPr>
        <p:txBody>
          <a:bodyPr>
            <a:normAutofit/>
          </a:bodyPr>
          <a:lstStyle/>
          <a:p>
            <a:pPr algn="ctr" eaLnBrk="1" hangingPunct="1"/>
            <a:r>
              <a:rPr lang="en-US" sz="2800" b="1" dirty="0" smtClean="0">
                <a:solidFill>
                  <a:schemeClr val="tx1"/>
                </a:solidFill>
                <a:latin typeface="+mn-lt"/>
                <a:cs typeface="Arial" charset="0"/>
              </a:rPr>
              <a:t>1 Cor. 6:9-10 </a:t>
            </a:r>
            <a:r>
              <a:rPr lang="en-US" sz="2800" b="1" i="1" dirty="0" err="1" smtClean="0">
                <a:solidFill>
                  <a:srgbClr val="FFFF99"/>
                </a:solidFill>
                <a:latin typeface="+mn-lt"/>
                <a:cs typeface="Arial" charset="0"/>
              </a:rPr>
              <a:t>Malakoi</a:t>
            </a:r>
            <a:r>
              <a:rPr lang="en-US" sz="2800" b="1" i="1" dirty="0" smtClean="0">
                <a:solidFill>
                  <a:srgbClr val="FFFF99"/>
                </a:solidFill>
                <a:latin typeface="+mn-lt"/>
                <a:cs typeface="Arial" charset="0"/>
              </a:rPr>
              <a:t> </a:t>
            </a:r>
            <a:r>
              <a:rPr lang="en-US" sz="2800" b="1" i="1" dirty="0" smtClean="0">
                <a:solidFill>
                  <a:schemeClr val="tx1"/>
                </a:solidFill>
                <a:latin typeface="+mn-lt"/>
                <a:cs typeface="Arial" charset="0"/>
              </a:rPr>
              <a:t>and</a:t>
            </a:r>
            <a:r>
              <a:rPr lang="en-US" sz="2800" b="1" i="1" dirty="0" smtClean="0">
                <a:solidFill>
                  <a:srgbClr val="37E707"/>
                </a:solidFill>
                <a:latin typeface="+mn-lt"/>
                <a:cs typeface="Arial" charset="0"/>
              </a:rPr>
              <a:t> </a:t>
            </a:r>
            <a:r>
              <a:rPr lang="en-US" sz="2800" b="1" i="1" dirty="0" err="1" smtClean="0">
                <a:solidFill>
                  <a:srgbClr val="37E707"/>
                </a:solidFill>
                <a:latin typeface="+mn-lt"/>
                <a:cs typeface="Arial" charset="0"/>
              </a:rPr>
              <a:t>Arsenokoitai</a:t>
            </a:r>
            <a:endParaRPr lang="en-US" sz="2800" b="1" i="1" dirty="0" smtClean="0">
              <a:solidFill>
                <a:srgbClr val="37E707"/>
              </a:solidFill>
              <a:latin typeface="+mn-lt"/>
            </a:endParaRPr>
          </a:p>
        </p:txBody>
      </p:sp>
      <p:sp>
        <p:nvSpPr>
          <p:cNvPr id="3" name="Content Placeholder 2"/>
          <p:cNvSpPr>
            <a:spLocks noGrp="1"/>
          </p:cNvSpPr>
          <p:nvPr>
            <p:ph idx="1"/>
          </p:nvPr>
        </p:nvSpPr>
        <p:spPr>
          <a:xfrm>
            <a:off x="301625" y="838200"/>
            <a:ext cx="8308975" cy="5791199"/>
          </a:xfrm>
        </p:spPr>
        <p:txBody>
          <a:bodyPr>
            <a:normAutofit/>
          </a:bodyPr>
          <a:lstStyle/>
          <a:p>
            <a:pPr marL="274320" indent="-274320" eaLnBrk="1" fontAlgn="auto" hangingPunct="1">
              <a:lnSpc>
                <a:spcPct val="90000"/>
              </a:lnSpc>
              <a:spcAft>
                <a:spcPts val="0"/>
              </a:spcAft>
              <a:buFont typeface="Wingdings 2"/>
              <a:buChar char=""/>
              <a:defRPr/>
            </a:pPr>
            <a:r>
              <a:rPr lang="en-US" sz="2000" i="1" dirty="0" smtClean="0">
                <a:cs typeface="Arial" pitchFamily="34" charset="0"/>
              </a:rPr>
              <a:t>(</a:t>
            </a:r>
            <a:r>
              <a:rPr lang="en-US" sz="2000" dirty="0" smtClean="0">
                <a:cs typeface="Arial" pitchFamily="34" charset="0"/>
              </a:rPr>
              <a:t>KJV) Know ye not that the unrighteous shall not inherit the kingdom of God? Be not deceived: neither fornicators, nor idolaters, nor adulterers, nor </a:t>
            </a:r>
            <a:r>
              <a:rPr lang="en-US" sz="2000" dirty="0" smtClean="0">
                <a:solidFill>
                  <a:srgbClr val="FFFF99"/>
                </a:solidFill>
                <a:cs typeface="Arial" pitchFamily="34" charset="0"/>
              </a:rPr>
              <a:t>effeminate (</a:t>
            </a:r>
            <a:r>
              <a:rPr lang="en-US" sz="2000" dirty="0" err="1" smtClean="0">
                <a:solidFill>
                  <a:srgbClr val="FFFF99"/>
                </a:solidFill>
                <a:cs typeface="Arial" pitchFamily="34" charset="0"/>
              </a:rPr>
              <a:t>malakoi</a:t>
            </a:r>
            <a:r>
              <a:rPr lang="en-US" sz="2000" dirty="0" smtClean="0">
                <a:solidFill>
                  <a:srgbClr val="FFFF99"/>
                </a:solidFill>
                <a:cs typeface="Arial" pitchFamily="34" charset="0"/>
              </a:rPr>
              <a:t>) </a:t>
            </a:r>
            <a:r>
              <a:rPr lang="en-US" sz="2000" dirty="0" smtClean="0">
                <a:cs typeface="Arial" pitchFamily="34" charset="0"/>
              </a:rPr>
              <a:t>nor </a:t>
            </a:r>
            <a:r>
              <a:rPr lang="en-US" sz="2000" dirty="0" smtClean="0">
                <a:solidFill>
                  <a:srgbClr val="37E707"/>
                </a:solidFill>
                <a:cs typeface="Arial" pitchFamily="34" charset="0"/>
              </a:rPr>
              <a:t>abusers of themselves with mankind (</a:t>
            </a:r>
            <a:r>
              <a:rPr lang="en-US" sz="2000" dirty="0" err="1" smtClean="0">
                <a:solidFill>
                  <a:srgbClr val="37E707"/>
                </a:solidFill>
                <a:cs typeface="Arial" pitchFamily="34" charset="0"/>
              </a:rPr>
              <a:t>arsenokoitai</a:t>
            </a:r>
            <a:r>
              <a:rPr lang="en-US" sz="2000" dirty="0" smtClean="0">
                <a:solidFill>
                  <a:srgbClr val="37E707"/>
                </a:solidFill>
                <a:cs typeface="Arial" pitchFamily="34" charset="0"/>
              </a:rPr>
              <a:t>)</a:t>
            </a:r>
            <a:r>
              <a:rPr lang="en-US" sz="2000" dirty="0" smtClean="0">
                <a:cs typeface="Arial" pitchFamily="34" charset="0"/>
              </a:rPr>
              <a:t>…</a:t>
            </a:r>
          </a:p>
          <a:p>
            <a:pPr marL="274320" indent="-274320" eaLnBrk="1" fontAlgn="auto" hangingPunct="1">
              <a:lnSpc>
                <a:spcPct val="90000"/>
              </a:lnSpc>
              <a:spcAft>
                <a:spcPts val="0"/>
              </a:spcAft>
              <a:buFont typeface="Wingdings 2"/>
              <a:buChar char=""/>
              <a:defRPr/>
            </a:pPr>
            <a:endParaRPr lang="en-US" sz="2000" dirty="0" smtClean="0">
              <a:cs typeface="Arial" pitchFamily="34" charset="0"/>
            </a:endParaRPr>
          </a:p>
          <a:p>
            <a:pPr marL="274320" indent="-274320" eaLnBrk="1" fontAlgn="auto" hangingPunct="1">
              <a:lnSpc>
                <a:spcPct val="90000"/>
              </a:lnSpc>
              <a:spcAft>
                <a:spcPts val="0"/>
              </a:spcAft>
              <a:buFont typeface="Wingdings 2"/>
              <a:buChar char=""/>
              <a:defRPr/>
            </a:pPr>
            <a:r>
              <a:rPr lang="en-US" sz="2000" dirty="0" smtClean="0">
                <a:cs typeface="Arial" pitchFamily="34" charset="0"/>
              </a:rPr>
              <a:t>(NIV) Do you not know that the wicked will not inherit the kingdom of God? Do not be deceived: Neither the sexually immoral nor idolaters nor adulterers nor </a:t>
            </a:r>
            <a:r>
              <a:rPr lang="en-US" sz="2000" dirty="0" smtClean="0">
                <a:solidFill>
                  <a:srgbClr val="FFFF99"/>
                </a:solidFill>
                <a:cs typeface="Arial" pitchFamily="34" charset="0"/>
              </a:rPr>
              <a:t>male prostitutes (</a:t>
            </a:r>
            <a:r>
              <a:rPr lang="en-US" sz="2000" dirty="0" err="1" smtClean="0">
                <a:solidFill>
                  <a:srgbClr val="FFFF99"/>
                </a:solidFill>
                <a:cs typeface="Arial" pitchFamily="34" charset="0"/>
              </a:rPr>
              <a:t>malakoi</a:t>
            </a:r>
            <a:r>
              <a:rPr lang="en-US" sz="2000" dirty="0" smtClean="0">
                <a:solidFill>
                  <a:srgbClr val="FFFF99"/>
                </a:solidFill>
                <a:cs typeface="Arial" pitchFamily="34" charset="0"/>
              </a:rPr>
              <a:t>) </a:t>
            </a:r>
            <a:r>
              <a:rPr lang="en-US" sz="2000" dirty="0" smtClean="0">
                <a:cs typeface="Arial" pitchFamily="34" charset="0"/>
              </a:rPr>
              <a:t>nor </a:t>
            </a:r>
            <a:r>
              <a:rPr lang="en-US" sz="2000" dirty="0" smtClean="0">
                <a:solidFill>
                  <a:srgbClr val="37E707"/>
                </a:solidFill>
                <a:cs typeface="Arial" pitchFamily="34" charset="0"/>
              </a:rPr>
              <a:t>homosexual offenders (</a:t>
            </a:r>
            <a:r>
              <a:rPr lang="en-US" sz="2000" dirty="0" err="1" smtClean="0">
                <a:solidFill>
                  <a:srgbClr val="37E707"/>
                </a:solidFill>
                <a:cs typeface="Arial" pitchFamily="34" charset="0"/>
              </a:rPr>
              <a:t>arsenokoitai</a:t>
            </a:r>
            <a:r>
              <a:rPr lang="en-US" sz="2000" dirty="0" smtClean="0">
                <a:solidFill>
                  <a:srgbClr val="37E707"/>
                </a:solidFill>
                <a:cs typeface="Arial" pitchFamily="34" charset="0"/>
              </a:rPr>
              <a:t>)</a:t>
            </a:r>
            <a:r>
              <a:rPr lang="en-US" sz="2000" dirty="0" smtClean="0">
                <a:cs typeface="Arial" pitchFamily="34" charset="0"/>
              </a:rPr>
              <a:t>…</a:t>
            </a:r>
            <a:endParaRPr lang="en-US" sz="2000" u="sng" dirty="0" smtClean="0">
              <a:cs typeface="Arial" pitchFamily="34" charset="0"/>
            </a:endParaRPr>
          </a:p>
          <a:p>
            <a:pPr marL="274320" indent="-274320" eaLnBrk="1" fontAlgn="auto" hangingPunct="1">
              <a:lnSpc>
                <a:spcPct val="90000"/>
              </a:lnSpc>
              <a:spcAft>
                <a:spcPts val="0"/>
              </a:spcAft>
              <a:buFont typeface="Wingdings 2"/>
              <a:buChar char=""/>
              <a:defRPr/>
            </a:pPr>
            <a:endParaRPr lang="en-US" sz="2000" u="sng" dirty="0" smtClean="0">
              <a:cs typeface="Arial" pitchFamily="34" charset="0"/>
            </a:endParaRPr>
          </a:p>
          <a:p>
            <a:pPr marL="274320" indent="-274320" eaLnBrk="1" fontAlgn="auto" hangingPunct="1">
              <a:lnSpc>
                <a:spcPct val="90000"/>
              </a:lnSpc>
              <a:spcAft>
                <a:spcPts val="0"/>
              </a:spcAft>
              <a:buFont typeface="Wingdings 2"/>
              <a:buChar char=""/>
              <a:defRPr/>
            </a:pPr>
            <a:r>
              <a:rPr lang="en-US" sz="2000" dirty="0" smtClean="0">
                <a:cs typeface="Arial" pitchFamily="34" charset="0"/>
              </a:rPr>
              <a:t>(TMB) “Don't you realize that this is not the way to live? Unjust people who don't care about God will not be joining in his kingdom. </a:t>
            </a:r>
            <a:r>
              <a:rPr lang="en-US" sz="2000" dirty="0" smtClean="0">
                <a:solidFill>
                  <a:srgbClr val="FFFF99"/>
                </a:solidFill>
                <a:cs typeface="Arial" pitchFamily="34" charset="0"/>
              </a:rPr>
              <a:t>Those who use and abuse sex (</a:t>
            </a:r>
            <a:r>
              <a:rPr lang="en-US" sz="2000" dirty="0" err="1" smtClean="0">
                <a:solidFill>
                  <a:srgbClr val="FFFF99"/>
                </a:solidFill>
                <a:cs typeface="Arial" pitchFamily="34" charset="0"/>
              </a:rPr>
              <a:t>malakoi</a:t>
            </a:r>
            <a:r>
              <a:rPr lang="en-US" sz="2000" dirty="0" smtClean="0">
                <a:solidFill>
                  <a:srgbClr val="FFFF99"/>
                </a:solidFill>
                <a:cs typeface="Arial" pitchFamily="34" charset="0"/>
              </a:rPr>
              <a:t>) </a:t>
            </a:r>
            <a:r>
              <a:rPr lang="en-US" sz="2000" dirty="0" smtClean="0">
                <a:cs typeface="Arial" pitchFamily="34" charset="0"/>
              </a:rPr>
              <a:t>and </a:t>
            </a:r>
            <a:r>
              <a:rPr lang="en-US" sz="2000" dirty="0" smtClean="0">
                <a:solidFill>
                  <a:srgbClr val="37E707"/>
                </a:solidFill>
                <a:cs typeface="Arial" pitchFamily="34" charset="0"/>
              </a:rPr>
              <a:t>use and abuse each other (</a:t>
            </a:r>
            <a:r>
              <a:rPr lang="en-US" sz="2000" dirty="0" err="1" smtClean="0">
                <a:solidFill>
                  <a:srgbClr val="37E707"/>
                </a:solidFill>
                <a:cs typeface="Arial" pitchFamily="34" charset="0"/>
              </a:rPr>
              <a:t>arsenokoitai</a:t>
            </a:r>
            <a:r>
              <a:rPr lang="en-US" sz="2000" dirty="0" smtClean="0">
                <a:solidFill>
                  <a:srgbClr val="37E707"/>
                </a:solidFill>
                <a:cs typeface="Arial" pitchFamily="34" charset="0"/>
              </a:rPr>
              <a:t>)</a:t>
            </a:r>
            <a:r>
              <a:rPr lang="en-US" sz="2000" dirty="0" smtClean="0">
                <a:cs typeface="Arial" pitchFamily="34" charset="0"/>
              </a:rPr>
              <a:t>…</a:t>
            </a:r>
            <a:r>
              <a:rPr lang="en-US" sz="2000" dirty="0" smtClean="0">
                <a:solidFill>
                  <a:srgbClr val="37E707"/>
                </a:solidFill>
                <a:cs typeface="Arial" pitchFamily="34" charset="0"/>
              </a:rPr>
              <a:t> </a:t>
            </a:r>
            <a:endParaRPr lang="en-US" sz="2000" dirty="0">
              <a:solidFill>
                <a:srgbClr val="37E707"/>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267494"/>
            <a:ext cx="8686800" cy="1027906"/>
          </a:xfrm>
        </p:spPr>
        <p:txBody>
          <a:bodyPr/>
          <a:lstStyle/>
          <a:p>
            <a:pPr algn="ctr" eaLnBrk="1" hangingPunct="1"/>
            <a:r>
              <a:rPr lang="en-US" sz="3600" b="1" i="1" dirty="0" err="1" smtClean="0">
                <a:solidFill>
                  <a:srgbClr val="37E707"/>
                </a:solidFill>
                <a:latin typeface="+mn-lt"/>
                <a:cs typeface="Arial" charset="0"/>
              </a:rPr>
              <a:t>Arsenokoitai</a:t>
            </a:r>
            <a:r>
              <a:rPr lang="en-US" sz="3600" b="1" i="1" dirty="0" smtClean="0">
                <a:solidFill>
                  <a:srgbClr val="37E707"/>
                </a:solidFill>
                <a:latin typeface="+mn-lt"/>
                <a:cs typeface="Arial" charset="0"/>
              </a:rPr>
              <a:t> &amp; </a:t>
            </a:r>
            <a:r>
              <a:rPr lang="en-US" sz="4000" b="1" i="1" dirty="0" err="1" smtClean="0">
                <a:solidFill>
                  <a:srgbClr val="37E707"/>
                </a:solidFill>
                <a:latin typeface="+mn-lt"/>
                <a:cs typeface="Arial" charset="0"/>
              </a:rPr>
              <a:t>Malakoi</a:t>
            </a:r>
            <a:endParaRPr lang="en-US" b="1" dirty="0" smtClean="0">
              <a:solidFill>
                <a:srgbClr val="37E707"/>
              </a:solidFill>
              <a:latin typeface="+mn-lt"/>
            </a:endParaRPr>
          </a:p>
        </p:txBody>
      </p:sp>
      <p:sp>
        <p:nvSpPr>
          <p:cNvPr id="3" name="Content Placeholder 2"/>
          <p:cNvSpPr>
            <a:spLocks noGrp="1"/>
          </p:cNvSpPr>
          <p:nvPr>
            <p:ph idx="1"/>
          </p:nvPr>
        </p:nvSpPr>
        <p:spPr>
          <a:xfrm>
            <a:off x="301625" y="1143000"/>
            <a:ext cx="8308975" cy="5333999"/>
          </a:xfrm>
        </p:spPr>
        <p:txBody>
          <a:bodyPr>
            <a:normAutofit/>
          </a:bodyPr>
          <a:lstStyle/>
          <a:p>
            <a:pPr marL="64008" indent="0" eaLnBrk="1" hangingPunct="1">
              <a:buNone/>
            </a:pPr>
            <a:endParaRPr lang="en-US" sz="2400" dirty="0" smtClean="0">
              <a:latin typeface="+mj-lt"/>
              <a:cs typeface="Arial" charset="0"/>
            </a:endParaRPr>
          </a:p>
          <a:p>
            <a:pPr marL="64008" indent="0" eaLnBrk="1" hangingPunct="1">
              <a:buNone/>
            </a:pPr>
            <a:r>
              <a:rPr lang="en-US" sz="2000" dirty="0" smtClean="0">
                <a:latin typeface="+mj-lt"/>
                <a:cs typeface="Arial" charset="0"/>
              </a:rPr>
              <a:t>Many scholars believe that </a:t>
            </a:r>
            <a:r>
              <a:rPr lang="en-US" sz="2000" i="1" dirty="0" err="1" smtClean="0">
                <a:solidFill>
                  <a:srgbClr val="FFFF99"/>
                </a:solidFill>
                <a:latin typeface="+mj-lt"/>
                <a:cs typeface="Arial" charset="0"/>
              </a:rPr>
              <a:t>Arsenokoitai</a:t>
            </a:r>
            <a:r>
              <a:rPr lang="en-US" sz="2000" i="1" dirty="0" smtClean="0">
                <a:solidFill>
                  <a:srgbClr val="FFFF99"/>
                </a:solidFill>
                <a:latin typeface="+mj-lt"/>
                <a:cs typeface="Arial" charset="0"/>
              </a:rPr>
              <a:t> &amp; </a:t>
            </a:r>
            <a:r>
              <a:rPr lang="en-US" sz="2000" i="1" dirty="0" err="1" smtClean="0">
                <a:solidFill>
                  <a:srgbClr val="FFFF99"/>
                </a:solidFill>
                <a:latin typeface="+mj-lt"/>
                <a:cs typeface="Arial" charset="0"/>
              </a:rPr>
              <a:t>Malakoi</a:t>
            </a:r>
            <a:r>
              <a:rPr lang="en-US" sz="2000" i="1" dirty="0" smtClean="0">
                <a:solidFill>
                  <a:srgbClr val="FFFF99"/>
                </a:solidFill>
                <a:latin typeface="+mj-lt"/>
                <a:cs typeface="Arial" charset="0"/>
              </a:rPr>
              <a:t> </a:t>
            </a:r>
            <a:r>
              <a:rPr lang="en-US" sz="2000" dirty="0" smtClean="0">
                <a:latin typeface="+mj-lt"/>
                <a:cs typeface="Arial" charset="0"/>
              </a:rPr>
              <a:t>go together with </a:t>
            </a:r>
            <a:r>
              <a:rPr lang="en-US" sz="2000" i="1" dirty="0" smtClean="0">
                <a:solidFill>
                  <a:srgbClr val="FFFF99"/>
                </a:solidFill>
                <a:latin typeface="+mj-lt"/>
                <a:cs typeface="Arial" charset="0"/>
              </a:rPr>
              <a:t>“</a:t>
            </a:r>
            <a:r>
              <a:rPr lang="en-US" sz="2000" i="1" dirty="0" err="1" smtClean="0">
                <a:solidFill>
                  <a:srgbClr val="FFFF99"/>
                </a:solidFill>
                <a:latin typeface="+mj-lt"/>
                <a:cs typeface="Arial" charset="0"/>
              </a:rPr>
              <a:t>malakoi</a:t>
            </a:r>
            <a:r>
              <a:rPr lang="en-US" sz="2000" i="1" dirty="0" smtClean="0">
                <a:solidFill>
                  <a:srgbClr val="FFFF99"/>
                </a:solidFill>
                <a:latin typeface="+mj-lt"/>
                <a:cs typeface="Arial" charset="0"/>
              </a:rPr>
              <a:t>"</a:t>
            </a:r>
            <a:r>
              <a:rPr lang="en-US" sz="2000" dirty="0" smtClean="0">
                <a:solidFill>
                  <a:srgbClr val="FFFF99"/>
                </a:solidFill>
                <a:latin typeface="+mj-lt"/>
                <a:cs typeface="Arial" charset="0"/>
              </a:rPr>
              <a:t> </a:t>
            </a:r>
            <a:r>
              <a:rPr lang="en-US" sz="2000" dirty="0" smtClean="0">
                <a:latin typeface="+mj-lt"/>
                <a:cs typeface="Arial" charset="0"/>
              </a:rPr>
              <a:t>meaning</a:t>
            </a:r>
            <a:r>
              <a:rPr lang="en-US" sz="2000" dirty="0" smtClean="0">
                <a:solidFill>
                  <a:srgbClr val="37E707"/>
                </a:solidFill>
                <a:latin typeface="+mj-lt"/>
                <a:cs typeface="Arial" charset="0"/>
              </a:rPr>
              <a:t> the young temple prostitutes </a:t>
            </a:r>
            <a:r>
              <a:rPr lang="en-US" sz="2000" dirty="0" smtClean="0">
                <a:latin typeface="+mj-lt"/>
                <a:cs typeface="Arial" charset="0"/>
              </a:rPr>
              <a:t>and</a:t>
            </a:r>
            <a:r>
              <a:rPr lang="en-US" sz="2000" dirty="0" smtClean="0">
                <a:solidFill>
                  <a:srgbClr val="37E707"/>
                </a:solidFill>
                <a:latin typeface="+mj-lt"/>
                <a:cs typeface="Arial" charset="0"/>
              </a:rPr>
              <a:t> </a:t>
            </a:r>
            <a:r>
              <a:rPr lang="en-US" sz="2000" i="1" dirty="0" smtClean="0">
                <a:solidFill>
                  <a:srgbClr val="FFFF99"/>
                </a:solidFill>
                <a:latin typeface="+mj-lt"/>
                <a:cs typeface="Arial" charset="0"/>
              </a:rPr>
              <a:t>“</a:t>
            </a:r>
            <a:r>
              <a:rPr lang="en-US" sz="2000" i="1" dirty="0" err="1" smtClean="0">
                <a:solidFill>
                  <a:srgbClr val="FFFF99"/>
                </a:solidFill>
                <a:latin typeface="+mj-lt"/>
                <a:cs typeface="Arial" charset="0"/>
              </a:rPr>
              <a:t>arsenokoitai</a:t>
            </a:r>
            <a:r>
              <a:rPr lang="en-US" sz="2000" i="1" dirty="0" smtClean="0">
                <a:solidFill>
                  <a:srgbClr val="FFFF99"/>
                </a:solidFill>
                <a:latin typeface="+mj-lt"/>
                <a:cs typeface="Arial" charset="0"/>
              </a:rPr>
              <a:t>"</a:t>
            </a:r>
            <a:r>
              <a:rPr lang="en-US" sz="2000" dirty="0" smtClean="0">
                <a:solidFill>
                  <a:srgbClr val="FFFF99"/>
                </a:solidFill>
                <a:latin typeface="+mj-lt"/>
                <a:cs typeface="Arial" charset="0"/>
              </a:rPr>
              <a:t> </a:t>
            </a:r>
            <a:r>
              <a:rPr lang="en-US" sz="2000" dirty="0" smtClean="0">
                <a:latin typeface="+mj-lt"/>
                <a:cs typeface="Arial" charset="0"/>
              </a:rPr>
              <a:t>meaning</a:t>
            </a:r>
            <a:r>
              <a:rPr lang="en-US" sz="2000" dirty="0" smtClean="0">
                <a:solidFill>
                  <a:srgbClr val="37E707"/>
                </a:solidFill>
                <a:latin typeface="+mj-lt"/>
                <a:cs typeface="Arial" charset="0"/>
              </a:rPr>
              <a:t> the men who used their services in the temple.</a:t>
            </a:r>
          </a:p>
          <a:p>
            <a:pPr marL="64008" indent="0" eaLnBrk="1" hangingPunct="1">
              <a:buNone/>
            </a:pPr>
            <a:endParaRPr lang="en-US" sz="2000" dirty="0" smtClean="0">
              <a:solidFill>
                <a:srgbClr val="37E707"/>
              </a:solidFill>
              <a:latin typeface="+mj-lt"/>
              <a:cs typeface="Arial" charset="0"/>
            </a:endParaRPr>
          </a:p>
          <a:p>
            <a:pPr marL="64008" indent="0">
              <a:buNone/>
            </a:pPr>
            <a:r>
              <a:rPr lang="en-US" sz="2000" dirty="0" smtClean="0">
                <a:latin typeface="+mj-lt"/>
                <a:cs typeface="Arial" pitchFamily="34" charset="0"/>
              </a:rPr>
              <a:t>For </a:t>
            </a:r>
            <a:r>
              <a:rPr lang="en-US" sz="2000" dirty="0">
                <a:latin typeface="+mj-lt"/>
                <a:cs typeface="Arial" pitchFamily="34" charset="0"/>
              </a:rPr>
              <a:t>this reason, the Jerusalem Bible translates</a:t>
            </a:r>
            <a:r>
              <a:rPr lang="en-US" sz="2000" dirty="0">
                <a:solidFill>
                  <a:srgbClr val="FFFF99"/>
                </a:solidFill>
                <a:latin typeface="+mj-lt"/>
                <a:cs typeface="Arial" pitchFamily="34" charset="0"/>
              </a:rPr>
              <a:t> </a:t>
            </a:r>
            <a:r>
              <a:rPr lang="en-US" sz="2000" i="1" dirty="0" err="1">
                <a:solidFill>
                  <a:srgbClr val="FFFF99"/>
                </a:solidFill>
                <a:latin typeface="+mj-lt"/>
                <a:cs typeface="Arial" pitchFamily="34" charset="0"/>
              </a:rPr>
              <a:t>malakoi</a:t>
            </a:r>
            <a:r>
              <a:rPr lang="en-US" sz="2000" dirty="0">
                <a:solidFill>
                  <a:srgbClr val="FFFF99"/>
                </a:solidFill>
                <a:latin typeface="+mj-lt"/>
                <a:cs typeface="Arial" pitchFamily="34" charset="0"/>
              </a:rPr>
              <a:t> </a:t>
            </a:r>
            <a:r>
              <a:rPr lang="en-US" sz="2000" dirty="0" smtClean="0">
                <a:latin typeface="+mj-lt"/>
                <a:cs typeface="Arial" pitchFamily="34" charset="0"/>
              </a:rPr>
              <a:t>as </a:t>
            </a:r>
            <a:r>
              <a:rPr lang="en-US" sz="2000" dirty="0" smtClean="0">
                <a:solidFill>
                  <a:srgbClr val="FFFF99"/>
                </a:solidFill>
                <a:latin typeface="+mj-lt"/>
                <a:cs typeface="Arial" pitchFamily="34" charset="0"/>
              </a:rPr>
              <a:t>“</a:t>
            </a:r>
            <a:r>
              <a:rPr lang="en-US" sz="2000" dirty="0">
                <a:solidFill>
                  <a:srgbClr val="FFFF99"/>
                </a:solidFill>
                <a:latin typeface="+mj-lt"/>
                <a:cs typeface="Arial" pitchFamily="34" charset="0"/>
              </a:rPr>
              <a:t>young male prostitutes”, </a:t>
            </a:r>
            <a:r>
              <a:rPr lang="en-US" sz="2000" dirty="0">
                <a:latin typeface="+mj-lt"/>
                <a:cs typeface="Arial" pitchFamily="34" charset="0"/>
              </a:rPr>
              <a:t>the New American Catholic </a:t>
            </a:r>
            <a:r>
              <a:rPr lang="en-US" sz="2000" dirty="0" smtClean="0">
                <a:latin typeface="+mj-lt"/>
                <a:cs typeface="Arial" pitchFamily="34" charset="0"/>
              </a:rPr>
              <a:t>translation translates </a:t>
            </a:r>
            <a:r>
              <a:rPr lang="en-US" sz="2000" dirty="0" err="1" smtClean="0">
                <a:solidFill>
                  <a:srgbClr val="FFFF99"/>
                </a:solidFill>
                <a:latin typeface="+mj-lt"/>
                <a:cs typeface="Arial" pitchFamily="34" charset="0"/>
              </a:rPr>
              <a:t>malakoi</a:t>
            </a:r>
            <a:r>
              <a:rPr lang="en-US" sz="2000" dirty="0" smtClean="0">
                <a:latin typeface="+mj-lt"/>
                <a:cs typeface="Arial" pitchFamily="34" charset="0"/>
              </a:rPr>
              <a:t> as </a:t>
            </a:r>
            <a:r>
              <a:rPr lang="en-US" sz="2000" dirty="0" smtClean="0">
                <a:solidFill>
                  <a:srgbClr val="FFFF99"/>
                </a:solidFill>
                <a:latin typeface="+mj-lt"/>
                <a:cs typeface="Arial" pitchFamily="34" charset="0"/>
              </a:rPr>
              <a:t>"boy </a:t>
            </a:r>
            <a:r>
              <a:rPr lang="en-US" sz="2000" dirty="0">
                <a:solidFill>
                  <a:srgbClr val="FFFF99"/>
                </a:solidFill>
                <a:latin typeface="+mj-lt"/>
                <a:cs typeface="Arial" pitchFamily="34" charset="0"/>
              </a:rPr>
              <a:t>prostitutes”.</a:t>
            </a:r>
          </a:p>
          <a:p>
            <a:pPr marL="64008" indent="0" eaLnBrk="1" hangingPunct="1">
              <a:buNone/>
            </a:pPr>
            <a:endParaRPr lang="en-US" sz="2400" dirty="0" smtClean="0">
              <a:solidFill>
                <a:srgbClr val="37E707"/>
              </a:solidFill>
              <a:cs typeface="Arial" charset="0"/>
            </a:endParaRPr>
          </a:p>
          <a:p>
            <a:pPr eaLnBrk="1" hangingPunct="1"/>
            <a:endParaRPr lang="en-US" dirty="0" smtClean="0"/>
          </a:p>
        </p:txBody>
      </p:sp>
    </p:spTree>
    <p:extLst>
      <p:ext uri="{BB962C8B-B14F-4D97-AF65-F5344CB8AC3E}">
        <p14:creationId xmlns:p14="http://schemas.microsoft.com/office/powerpoint/2010/main" val="143240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0" y="0"/>
            <a:ext cx="8610600" cy="799306"/>
          </a:xfrm>
        </p:spPr>
        <p:txBody>
          <a:bodyPr/>
          <a:lstStyle/>
          <a:p>
            <a:pPr algn="ctr" eaLnBrk="1" hangingPunct="1"/>
            <a:r>
              <a:rPr lang="en-US" dirty="0" smtClean="0">
                <a:solidFill>
                  <a:srgbClr val="37E707"/>
                </a:solidFill>
              </a:rPr>
              <a:t>Eunuchs</a:t>
            </a:r>
          </a:p>
        </p:txBody>
      </p:sp>
      <p:sp>
        <p:nvSpPr>
          <p:cNvPr id="3" name="Content Placeholder 2"/>
          <p:cNvSpPr>
            <a:spLocks noGrp="1"/>
          </p:cNvSpPr>
          <p:nvPr>
            <p:ph idx="1"/>
          </p:nvPr>
        </p:nvSpPr>
        <p:spPr>
          <a:xfrm>
            <a:off x="228600" y="799306"/>
            <a:ext cx="8686800" cy="7019109"/>
          </a:xfrm>
        </p:spPr>
        <p:txBody>
          <a:bodyPr>
            <a:normAutofit/>
          </a:bodyPr>
          <a:lstStyle/>
          <a:p>
            <a:pPr eaLnBrk="1" hangingPunct="1">
              <a:lnSpc>
                <a:spcPct val="80000"/>
              </a:lnSpc>
              <a:buFont typeface="Wingdings 2" pitchFamily="18" charset="2"/>
              <a:buNone/>
            </a:pPr>
            <a:endParaRPr lang="en-US" sz="2000" i="1" dirty="0" smtClean="0">
              <a:latin typeface="+mj-lt"/>
              <a:cs typeface="Arial" charset="0"/>
            </a:endParaRPr>
          </a:p>
          <a:p>
            <a:pPr eaLnBrk="1" hangingPunct="1">
              <a:lnSpc>
                <a:spcPct val="80000"/>
              </a:lnSpc>
              <a:buFont typeface="Wingdings 2" pitchFamily="18" charset="2"/>
              <a:buNone/>
            </a:pPr>
            <a:endParaRPr lang="en-US" sz="2400" i="1" u="sng" dirty="0" smtClean="0">
              <a:solidFill>
                <a:srgbClr val="FFFF99"/>
              </a:solidFill>
              <a:latin typeface="+mj-lt"/>
              <a:cs typeface="Arial" charset="0"/>
            </a:endParaRPr>
          </a:p>
          <a:p>
            <a:pPr marL="64008" indent="0">
              <a:lnSpc>
                <a:spcPct val="80000"/>
              </a:lnSpc>
              <a:buNone/>
            </a:pPr>
            <a:r>
              <a:rPr lang="en-US" sz="2400" i="1" u="sng" dirty="0" smtClean="0">
                <a:solidFill>
                  <a:srgbClr val="FFFF99"/>
                </a:solidFill>
                <a:latin typeface="+mj-lt"/>
                <a:cs typeface="Arial" pitchFamily="34" charset="0"/>
              </a:rPr>
              <a:t>Matthew 19:12 </a:t>
            </a:r>
            <a:r>
              <a:rPr lang="en-US" sz="2400" i="1" dirty="0" smtClean="0">
                <a:latin typeface="+mj-lt"/>
                <a:cs typeface="Arial" pitchFamily="34" charset="0"/>
              </a:rPr>
              <a:t>“For </a:t>
            </a:r>
            <a:r>
              <a:rPr lang="en-US" sz="2400" i="1" dirty="0">
                <a:latin typeface="+mj-lt"/>
                <a:cs typeface="Arial" pitchFamily="34" charset="0"/>
              </a:rPr>
              <a:t>there are eunuchs who were born so from their mother’s womb; and there are eunuchs who were made eunuchs by men; and there are eunuchs who made themselves eunuchs for the sake of the kingdom of heaven. </a:t>
            </a:r>
            <a:r>
              <a:rPr lang="en-US" sz="2400" i="1" dirty="0" smtClean="0">
                <a:latin typeface="+mj-lt"/>
                <a:cs typeface="Arial" pitchFamily="34" charset="0"/>
              </a:rPr>
              <a:t>Some were made to be Eunuchs.”</a:t>
            </a:r>
          </a:p>
          <a:p>
            <a:pPr marL="64008" indent="0">
              <a:lnSpc>
                <a:spcPct val="80000"/>
              </a:lnSpc>
              <a:buNone/>
            </a:pPr>
            <a:r>
              <a:rPr lang="en-US" sz="2400" i="1" dirty="0">
                <a:latin typeface="+mj-lt"/>
                <a:cs typeface="Arial" pitchFamily="34" charset="0"/>
              </a:rPr>
              <a:t/>
            </a:r>
            <a:br>
              <a:rPr lang="en-US" sz="2400" i="1" dirty="0">
                <a:latin typeface="+mj-lt"/>
                <a:cs typeface="Arial" pitchFamily="34" charset="0"/>
              </a:rPr>
            </a:br>
            <a:r>
              <a:rPr lang="en-US" sz="2400" i="1" dirty="0" smtClean="0">
                <a:latin typeface="+mj-lt"/>
                <a:cs typeface="Arial" pitchFamily="34" charset="0"/>
              </a:rPr>
              <a:t>Eunuchs were men who did not have sex with women.</a:t>
            </a:r>
          </a:p>
          <a:p>
            <a:pPr marL="64008" indent="0">
              <a:lnSpc>
                <a:spcPct val="80000"/>
              </a:lnSpc>
              <a:buNone/>
            </a:pPr>
            <a:endParaRPr lang="en-US" sz="2400" i="1" dirty="0">
              <a:latin typeface="+mj-lt"/>
              <a:cs typeface="Arial" pitchFamily="34" charset="0"/>
            </a:endParaRPr>
          </a:p>
          <a:p>
            <a:pPr>
              <a:lnSpc>
                <a:spcPct val="80000"/>
              </a:lnSpc>
              <a:buClr>
                <a:srgbClr val="FFFF00"/>
              </a:buClr>
              <a:buFont typeface="Wingdings" panose="05000000000000000000" pitchFamily="2" charset="2"/>
              <a:buChar char="§"/>
            </a:pPr>
            <a:r>
              <a:rPr lang="en-US" sz="2400" dirty="0" smtClean="0">
                <a:cs typeface="Arial" pitchFamily="34" charset="0"/>
              </a:rPr>
              <a:t>Born Eunuchs </a:t>
            </a:r>
          </a:p>
          <a:p>
            <a:pPr>
              <a:lnSpc>
                <a:spcPct val="80000"/>
              </a:lnSpc>
              <a:buClr>
                <a:srgbClr val="FFFF00"/>
              </a:buClr>
              <a:buFont typeface="Wingdings" panose="05000000000000000000" pitchFamily="2" charset="2"/>
              <a:buChar char="§"/>
            </a:pPr>
            <a:r>
              <a:rPr lang="en-US" sz="2400" dirty="0" smtClean="0">
                <a:cs typeface="Arial" pitchFamily="34" charset="0"/>
              </a:rPr>
              <a:t>Made Eunuchs by men </a:t>
            </a:r>
          </a:p>
          <a:p>
            <a:pPr>
              <a:lnSpc>
                <a:spcPct val="80000"/>
              </a:lnSpc>
              <a:buClr>
                <a:srgbClr val="FFFF00"/>
              </a:buClr>
              <a:buFont typeface="Wingdings" panose="05000000000000000000" pitchFamily="2" charset="2"/>
              <a:buChar char="§"/>
            </a:pPr>
            <a:r>
              <a:rPr lang="en-US" sz="2400" dirty="0" smtClean="0">
                <a:cs typeface="Arial" pitchFamily="34" charset="0"/>
              </a:rPr>
              <a:t>Eunuchs for the sake of the Kingdom of Heaven</a:t>
            </a:r>
          </a:p>
          <a:p>
            <a:pPr>
              <a:lnSpc>
                <a:spcPct val="80000"/>
              </a:lnSpc>
              <a:buClr>
                <a:srgbClr val="FFFF00"/>
              </a:buClr>
              <a:buFont typeface="Wingdings" panose="05000000000000000000" pitchFamily="2" charset="2"/>
              <a:buChar char="§"/>
            </a:pPr>
            <a:r>
              <a:rPr lang="en-US" sz="2400" dirty="0">
                <a:cs typeface="Arial" pitchFamily="34" charset="0"/>
              </a:rPr>
              <a:t>One of the primary duties of a eunuch was to dress and adorn the queen in order to make her beautiful for the king</a:t>
            </a:r>
            <a:r>
              <a:rPr lang="en-US" sz="2400" dirty="0" smtClean="0">
                <a:cs typeface="Arial" pitchFamily="34" charset="0"/>
              </a:rPr>
              <a:t>.</a:t>
            </a:r>
          </a:p>
          <a:p>
            <a:pPr>
              <a:lnSpc>
                <a:spcPct val="80000"/>
              </a:lnSpc>
              <a:buClr>
                <a:srgbClr val="FFFF00"/>
              </a:buClr>
              <a:buFont typeface="Wingdings" panose="05000000000000000000" pitchFamily="2" charset="2"/>
              <a:buChar char="§"/>
            </a:pPr>
            <a:r>
              <a:rPr lang="en-US" sz="2400" i="1" u="sng" dirty="0">
                <a:solidFill>
                  <a:srgbClr val="FFFF99"/>
                </a:solidFill>
                <a:cs typeface="Arial" pitchFamily="34" charset="0"/>
              </a:rPr>
              <a:t>Acts 8: </a:t>
            </a:r>
            <a:r>
              <a:rPr lang="en-US" sz="2400" i="1" u="sng" dirty="0" smtClean="0">
                <a:solidFill>
                  <a:srgbClr val="FFFF99"/>
                </a:solidFill>
                <a:cs typeface="Arial" pitchFamily="34" charset="0"/>
              </a:rPr>
              <a:t>27 </a:t>
            </a:r>
            <a:r>
              <a:rPr lang="en-US" sz="2400" i="1" dirty="0" smtClean="0">
                <a:solidFill>
                  <a:srgbClr val="FFFF99"/>
                </a:solidFill>
                <a:cs typeface="Arial" pitchFamily="34" charset="0"/>
              </a:rPr>
              <a:t> </a:t>
            </a:r>
            <a:r>
              <a:rPr lang="en-US" sz="2400" dirty="0" smtClean="0">
                <a:cs typeface="Arial" pitchFamily="34" charset="0"/>
              </a:rPr>
              <a:t>Phillip meets the Ethiopian Eunuch</a:t>
            </a:r>
            <a:endParaRPr lang="en-US" sz="2400" dirty="0">
              <a:cs typeface="Arial" pitchFamily="34" charset="0"/>
            </a:endParaRPr>
          </a:p>
          <a:p>
            <a:pPr>
              <a:lnSpc>
                <a:spcPct val="80000"/>
              </a:lnSpc>
              <a:buClr>
                <a:srgbClr val="FFFF00"/>
              </a:buClr>
              <a:buFont typeface="Wingdings" panose="05000000000000000000" pitchFamily="2" charset="2"/>
              <a:buChar char="§"/>
            </a:pPr>
            <a:endParaRPr lang="en-US" sz="2400" i="1" dirty="0" smtClean="0">
              <a:latin typeface="+mj-lt"/>
              <a:cs typeface="Arial" charset="0"/>
            </a:endParaRPr>
          </a:p>
          <a:p>
            <a:pPr eaLnBrk="1" hangingPunct="1">
              <a:lnSpc>
                <a:spcPct val="80000"/>
              </a:lnSpc>
              <a:buFont typeface="Wingdings 2" pitchFamily="18" charset="2"/>
              <a:buNone/>
            </a:pPr>
            <a:endParaRPr lang="en-US" sz="2000" i="1" dirty="0" smtClean="0"/>
          </a:p>
          <a:p>
            <a:pPr eaLnBrk="1" hangingPunct="1"/>
            <a:endParaRPr lang="en-US" sz="2000" i="1" dirty="0" smtClean="0"/>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dirty="0" smtClean="0">
                <a:solidFill>
                  <a:srgbClr val="37E707"/>
                </a:solidFill>
              </a:rPr>
              <a:t>Eunuchs</a:t>
            </a:r>
          </a:p>
        </p:txBody>
      </p:sp>
      <p:sp>
        <p:nvSpPr>
          <p:cNvPr id="3" name="Content Placeholder 2"/>
          <p:cNvSpPr>
            <a:spLocks noGrp="1"/>
          </p:cNvSpPr>
          <p:nvPr>
            <p:ph idx="1"/>
          </p:nvPr>
        </p:nvSpPr>
        <p:spPr>
          <a:xfrm>
            <a:off x="457200" y="1524000"/>
            <a:ext cx="8229600" cy="4930808"/>
          </a:xfrm>
        </p:spPr>
        <p:txBody>
          <a:bodyPr/>
          <a:lstStyle/>
          <a:p>
            <a:pPr marL="64008" indent="0">
              <a:buNone/>
            </a:pPr>
            <a:r>
              <a:rPr lang="en-US" sz="2400" dirty="0">
                <a:cs typeface="Arial" charset="0"/>
              </a:rPr>
              <a:t>Eunuchs have a place in God’s Kingdom, God has NOT left you out!</a:t>
            </a:r>
          </a:p>
          <a:p>
            <a:pPr marL="64008" indent="0" eaLnBrk="1" hangingPunct="1">
              <a:buNone/>
            </a:pPr>
            <a:endParaRPr lang="en-US" sz="2400" i="1" u="sng" dirty="0" smtClean="0">
              <a:solidFill>
                <a:srgbClr val="FFFF99"/>
              </a:solidFill>
              <a:cs typeface="Arial" charset="0"/>
            </a:endParaRPr>
          </a:p>
          <a:p>
            <a:pPr marL="64008" indent="0" eaLnBrk="1" hangingPunct="1">
              <a:buNone/>
            </a:pPr>
            <a:r>
              <a:rPr lang="en-US" sz="2400" i="1" u="sng" dirty="0" smtClean="0">
                <a:solidFill>
                  <a:srgbClr val="FFFF99"/>
                </a:solidFill>
                <a:cs typeface="Arial" charset="0"/>
              </a:rPr>
              <a:t>Isaiah 56: 4–5</a:t>
            </a:r>
            <a:r>
              <a:rPr lang="en-US" sz="2400" i="1" dirty="0" smtClean="0">
                <a:solidFill>
                  <a:srgbClr val="FFFF99"/>
                </a:solidFill>
                <a:cs typeface="Arial" charset="0"/>
              </a:rPr>
              <a:t>  </a:t>
            </a:r>
          </a:p>
          <a:p>
            <a:pPr marL="64008" indent="0" eaLnBrk="1" hangingPunct="1">
              <a:buNone/>
            </a:pPr>
            <a:r>
              <a:rPr lang="en-US" sz="2400" i="1" dirty="0" smtClean="0">
                <a:cs typeface="Arial" charset="0"/>
              </a:rPr>
              <a:t>“For this is what the LORD says: To the eunuchs who keep my Sabbaths, who choose what pleases me and hold fast to my covenant. To them I will give within my temple and its walls a memorial and a name better than sons and daughters; I will give them an everlasting name that will not be cut off.”</a:t>
            </a:r>
          </a:p>
          <a:p>
            <a:pPr eaLnBrk="1" hangingPunct="1">
              <a:buFont typeface="Wingdings 2" pitchFamily="18" charset="2"/>
              <a:buNone/>
            </a:pPr>
            <a:endParaRPr lang="en-US" sz="2000" i="1" dirty="0" smtClean="0"/>
          </a:p>
          <a:p>
            <a:pPr eaLnBrk="1" hangingPunct="1">
              <a:buFont typeface="Wingdings 2" pitchFamily="18" charset="2"/>
              <a:buNone/>
            </a:pPr>
            <a:endParaRPr lang="en-US" sz="2000" i="1" dirty="0" smtClean="0"/>
          </a:p>
          <a:p>
            <a:pPr eaLnBrk="1" hangingPunct="1">
              <a:buFont typeface="Wingdings 2" pitchFamily="18" charset="2"/>
              <a:buNone/>
            </a:pPr>
            <a:endParaRPr lang="en-US" sz="2000" i="1"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smtClean="0">
                <a:solidFill>
                  <a:srgbClr val="37E707"/>
                </a:solidFill>
              </a:rPr>
              <a:t>The Most Important Thing</a:t>
            </a:r>
          </a:p>
        </p:txBody>
      </p:sp>
      <p:sp>
        <p:nvSpPr>
          <p:cNvPr id="57347" name="Content Placeholder 2"/>
          <p:cNvSpPr>
            <a:spLocks noGrp="1"/>
          </p:cNvSpPr>
          <p:nvPr>
            <p:ph idx="1"/>
          </p:nvPr>
        </p:nvSpPr>
        <p:spPr>
          <a:xfrm>
            <a:off x="228600" y="1527175"/>
            <a:ext cx="8382000" cy="4572000"/>
          </a:xfrm>
        </p:spPr>
        <p:txBody>
          <a:bodyPr/>
          <a:lstStyle/>
          <a:p>
            <a:pPr marL="64008" indent="0" algn="ctr" eaLnBrk="1" hangingPunct="1">
              <a:buNone/>
            </a:pPr>
            <a:r>
              <a:rPr lang="en-US" sz="2400" i="1" u="sng" dirty="0" smtClean="0">
                <a:solidFill>
                  <a:srgbClr val="FFFF99"/>
                </a:solidFill>
                <a:latin typeface="+mj-lt"/>
                <a:cs typeface="Arial" charset="0"/>
              </a:rPr>
              <a:t>John 3:17 (TMB)</a:t>
            </a:r>
            <a:r>
              <a:rPr lang="en-US" sz="2400" dirty="0" smtClean="0">
                <a:solidFill>
                  <a:srgbClr val="FFFF99"/>
                </a:solidFill>
                <a:latin typeface="+mj-lt"/>
                <a:cs typeface="Arial" charset="0"/>
              </a:rPr>
              <a:t> </a:t>
            </a:r>
            <a:r>
              <a:rPr lang="en-US" sz="2400" i="1" dirty="0" smtClean="0">
                <a:latin typeface="+mj-lt"/>
                <a:cs typeface="Arial" charset="0"/>
              </a:rPr>
              <a:t>This is how much God loved the world: He gave his Son, his one and only Son. And this is why: so that no one need be destroyed; by believing in him, anyone can have a whole and lasting life. God didn't go to all the trouble of sending his Son merely to point an accusing finger, telling the world how bad it was. He came to help, to put the world right again. Anyone who trusts in him is </a:t>
            </a:r>
            <a:r>
              <a:rPr lang="en-US" sz="2400" i="1" dirty="0" smtClean="0">
                <a:solidFill>
                  <a:srgbClr val="FFFF99"/>
                </a:solidFill>
                <a:latin typeface="+mj-lt"/>
                <a:cs typeface="Arial" charset="0"/>
              </a:rPr>
              <a:t>acquitted! </a:t>
            </a:r>
          </a:p>
          <a:p>
            <a:pPr marL="64008" indent="0" algn="ctr" eaLnBrk="1" hangingPunct="1">
              <a:buNone/>
            </a:pPr>
            <a:endParaRPr lang="en-US" sz="2400" i="1" dirty="0" smtClean="0">
              <a:latin typeface="Arial" charset="0"/>
              <a:cs typeface="Arial" charset="0"/>
            </a:endParaRPr>
          </a:p>
          <a:p>
            <a:pPr eaLnBrk="1" hangingPunct="1">
              <a:buFont typeface="Wingdings 2" pitchFamily="18" charset="2"/>
              <a:buNone/>
            </a:pPr>
            <a:endParaRPr lang="en-US" sz="2400" i="1" dirty="0" smtClean="0">
              <a:latin typeface="Arial" charset="0"/>
              <a:cs typeface="Arial" charset="0"/>
            </a:endParaRPr>
          </a:p>
          <a:p>
            <a:pPr eaLnBrk="1" hangingPunct="1">
              <a:buFont typeface="Wingdings 2" pitchFamily="18" charset="2"/>
              <a:buNone/>
            </a:pPr>
            <a:endParaRPr lang="en-US" sz="2400" i="1" dirty="0" smtClean="0">
              <a:latin typeface="Arial" charset="0"/>
              <a:cs typeface="Arial" charset="0"/>
            </a:endParaRPr>
          </a:p>
          <a:p>
            <a:pPr eaLnBrk="1" hangingPunct="1">
              <a:buFont typeface="Wingdings 2" pitchFamily="18" charset="2"/>
              <a:buNone/>
            </a:pPr>
            <a:endParaRPr lang="en-US" sz="2000" i="1"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67494"/>
            <a:ext cx="8991600" cy="1399032"/>
          </a:xfrm>
        </p:spPr>
        <p:txBody>
          <a:bodyPr>
            <a:normAutofit/>
          </a:bodyPr>
          <a:lstStyle/>
          <a:p>
            <a:pPr algn="ctr" eaLnBrk="1" hangingPunct="1"/>
            <a:r>
              <a:rPr lang="en-US" sz="4000" dirty="0" smtClean="0">
                <a:solidFill>
                  <a:srgbClr val="37E707"/>
                </a:solidFill>
              </a:rPr>
              <a:t>Is Homosexuality Sinful?</a:t>
            </a:r>
            <a:br>
              <a:rPr lang="en-US" sz="4000" dirty="0" smtClean="0">
                <a:solidFill>
                  <a:srgbClr val="37E707"/>
                </a:solidFill>
              </a:rPr>
            </a:br>
            <a:endParaRPr lang="en-US" sz="4000" dirty="0" smtClean="0">
              <a:solidFill>
                <a:srgbClr val="FFFF99"/>
              </a:solidFill>
            </a:endParaRPr>
          </a:p>
        </p:txBody>
      </p:sp>
      <p:sp>
        <p:nvSpPr>
          <p:cNvPr id="3" name="Content Placeholder 2"/>
          <p:cNvSpPr>
            <a:spLocks noGrp="1"/>
          </p:cNvSpPr>
          <p:nvPr>
            <p:ph idx="1"/>
          </p:nvPr>
        </p:nvSpPr>
        <p:spPr>
          <a:xfrm>
            <a:off x="304800" y="1371600"/>
            <a:ext cx="8534400" cy="4724400"/>
          </a:xfrm>
        </p:spPr>
        <p:txBody>
          <a:bodyPr>
            <a:normAutofit fontScale="92500"/>
          </a:bodyPr>
          <a:lstStyle/>
          <a:p>
            <a:pPr eaLnBrk="1" hangingPunct="1">
              <a:buClr>
                <a:srgbClr val="37E707"/>
              </a:buClr>
              <a:buFont typeface="Wingdings" pitchFamily="2" charset="2"/>
              <a:buChar char="§"/>
            </a:pPr>
            <a:r>
              <a:rPr lang="en-US" sz="2800" dirty="0" smtClean="0">
                <a:cs typeface="Arial" pitchFamily="34" charset="0"/>
              </a:rPr>
              <a:t>What is Sin</a:t>
            </a:r>
            <a:r>
              <a:rPr lang="en-US" sz="2800" dirty="0" smtClean="0">
                <a:latin typeface="Arial" panose="020B0604020202020204" pitchFamily="34" charset="0"/>
                <a:cs typeface="Arial" panose="020B0604020202020204" pitchFamily="34" charset="0"/>
              </a:rPr>
              <a:t>?</a:t>
            </a:r>
          </a:p>
          <a:p>
            <a:pPr eaLnBrk="1" hangingPunct="1">
              <a:buClr>
                <a:srgbClr val="37E707"/>
              </a:buClr>
              <a:buFont typeface="Wingdings" pitchFamily="2" charset="2"/>
              <a:buChar char="§"/>
            </a:pPr>
            <a:r>
              <a:rPr lang="en-US" sz="2800" dirty="0" smtClean="0">
                <a:cs typeface="Arial" pitchFamily="34" charset="0"/>
              </a:rPr>
              <a:t>Literally means </a:t>
            </a:r>
            <a:r>
              <a:rPr lang="en-US" sz="2800" i="1" dirty="0" smtClean="0">
                <a:solidFill>
                  <a:srgbClr val="FFFF99"/>
                </a:solidFill>
                <a:cs typeface="Arial" pitchFamily="34" charset="0"/>
              </a:rPr>
              <a:t>“to miss the mark”.</a:t>
            </a:r>
          </a:p>
          <a:p>
            <a:pPr eaLnBrk="1" hangingPunct="1">
              <a:buClr>
                <a:srgbClr val="37E707"/>
              </a:buClr>
              <a:buFont typeface="Wingdings" pitchFamily="2" charset="2"/>
              <a:buChar char="§"/>
            </a:pPr>
            <a:r>
              <a:rPr lang="en-US" sz="2800" dirty="0" smtClean="0">
                <a:cs typeface="Arial" pitchFamily="34" charset="0"/>
              </a:rPr>
              <a:t>Sin has to do with</a:t>
            </a:r>
            <a:r>
              <a:rPr lang="en-US" sz="2800" b="1" dirty="0" smtClean="0">
                <a:ea typeface="Batang" panose="02030600000101010101" pitchFamily="18" charset="-127"/>
                <a:cs typeface="Courier New" panose="02070309020205020404" pitchFamily="49" charset="0"/>
              </a:rPr>
              <a:t> </a:t>
            </a:r>
            <a:r>
              <a:rPr lang="en-US" sz="2800" dirty="0" smtClean="0">
                <a:solidFill>
                  <a:srgbClr val="FFFF99"/>
                </a:solidFill>
                <a:ea typeface="Batang" panose="02030600000101010101" pitchFamily="18" charset="-127"/>
                <a:cs typeface="Courier New" panose="02070309020205020404" pitchFamily="49" charset="0"/>
              </a:rPr>
              <a:t>a</a:t>
            </a:r>
            <a:r>
              <a:rPr lang="en-US" sz="2800" dirty="0" smtClean="0">
                <a:solidFill>
                  <a:srgbClr val="FFFF99"/>
                </a:solidFill>
                <a:ea typeface="Verdana" panose="020B0604030504040204" pitchFamily="34" charset="0"/>
                <a:cs typeface="Verdana" panose="020B0604030504040204" pitchFamily="34" charset="0"/>
              </a:rPr>
              <a:t>ction</a:t>
            </a:r>
            <a:r>
              <a:rPr lang="en-US" sz="2800" b="1" dirty="0" smtClean="0">
                <a:ea typeface="Batang" panose="02030600000101010101" pitchFamily="18" charset="-127"/>
                <a:cs typeface="Courier New" panose="02070309020205020404" pitchFamily="49" charset="0"/>
              </a:rPr>
              <a:t> </a:t>
            </a:r>
            <a:r>
              <a:rPr lang="en-US" sz="2800" dirty="0" smtClean="0">
                <a:ea typeface="Batang" panose="02030600000101010101" pitchFamily="18" charset="-127"/>
                <a:cs typeface="Courier New" panose="02070309020205020404" pitchFamily="49" charset="0"/>
              </a:rPr>
              <a:t>not </a:t>
            </a:r>
            <a:r>
              <a:rPr lang="en-US" sz="2800" dirty="0" smtClean="0">
                <a:solidFill>
                  <a:srgbClr val="FFFF99"/>
                </a:solidFill>
                <a:ea typeface="Batang" panose="02030600000101010101" pitchFamily="18" charset="-127"/>
                <a:cs typeface="Courier New" panose="02070309020205020404" pitchFamily="49" charset="0"/>
              </a:rPr>
              <a:t>o</a:t>
            </a:r>
            <a:r>
              <a:rPr lang="en-US" sz="2800" dirty="0" smtClean="0">
                <a:solidFill>
                  <a:srgbClr val="FFFF99"/>
                </a:solidFill>
                <a:ea typeface="Verdana" panose="020B0604030504040204" pitchFamily="34" charset="0"/>
                <a:cs typeface="Verdana" panose="020B0604030504040204" pitchFamily="34" charset="0"/>
              </a:rPr>
              <a:t>rientation</a:t>
            </a:r>
            <a:r>
              <a:rPr lang="en-US" sz="2800" dirty="0" smtClean="0">
                <a:ea typeface="Verdana" panose="020B0604030504040204" pitchFamily="34" charset="0"/>
                <a:cs typeface="Verdana" panose="020B0604030504040204" pitchFamily="34" charset="0"/>
              </a:rPr>
              <a:t>.</a:t>
            </a:r>
          </a:p>
          <a:p>
            <a:pPr eaLnBrk="1" hangingPunct="1">
              <a:buClr>
                <a:srgbClr val="37E707"/>
              </a:buClr>
              <a:buFont typeface="Wingdings" pitchFamily="2" charset="2"/>
              <a:buChar char="§"/>
            </a:pPr>
            <a:r>
              <a:rPr lang="en-US" sz="2800" dirty="0" smtClean="0">
                <a:ea typeface="Verdana" panose="020B0604030504040204" pitchFamily="34" charset="0"/>
                <a:cs typeface="Verdana" panose="020B0604030504040204" pitchFamily="34" charset="0"/>
              </a:rPr>
              <a:t>Gen 1 &amp; 2 – God creates everything in the Earth and declares it as good except for one thing…</a:t>
            </a:r>
          </a:p>
          <a:p>
            <a:pPr marL="64008" indent="0" eaLnBrk="1" hangingPunct="1">
              <a:buClr>
                <a:srgbClr val="37E707"/>
              </a:buClr>
              <a:buNone/>
            </a:pPr>
            <a:endParaRPr lang="en-US" sz="2800" dirty="0" smtClean="0">
              <a:ea typeface="Verdana" panose="020B0604030504040204" pitchFamily="34" charset="0"/>
              <a:cs typeface="Verdana" panose="020B0604030504040204" pitchFamily="34" charset="0"/>
            </a:endParaRPr>
          </a:p>
          <a:p>
            <a:pPr marL="64008" indent="0" eaLnBrk="1" hangingPunct="1">
              <a:buClr>
                <a:srgbClr val="37E707"/>
              </a:buClr>
              <a:buNone/>
            </a:pPr>
            <a:r>
              <a:rPr lang="en-US" sz="2800" i="1" u="sng" dirty="0" smtClean="0">
                <a:solidFill>
                  <a:srgbClr val="92D050"/>
                </a:solidFill>
                <a:ea typeface="Verdana" panose="020B0604030504040204" pitchFamily="34" charset="0"/>
                <a:cs typeface="Verdana" panose="020B0604030504040204" pitchFamily="34" charset="0"/>
              </a:rPr>
              <a:t>Gen. 2:18</a:t>
            </a:r>
            <a:r>
              <a:rPr lang="en-US" sz="2800" i="1" dirty="0" smtClean="0">
                <a:solidFill>
                  <a:srgbClr val="92D050"/>
                </a:solidFill>
                <a:ea typeface="Verdana" panose="020B0604030504040204" pitchFamily="34" charset="0"/>
                <a:cs typeface="Verdana" panose="020B0604030504040204" pitchFamily="34" charset="0"/>
              </a:rPr>
              <a:t> </a:t>
            </a:r>
            <a:r>
              <a:rPr lang="en-US" sz="2800" i="1" dirty="0" smtClean="0">
                <a:ea typeface="Verdana" panose="020B0604030504040204" pitchFamily="34" charset="0"/>
                <a:cs typeface="Verdana" panose="020B0604030504040204" pitchFamily="34" charset="0"/>
              </a:rPr>
              <a:t>“The LORD God said, “It is not good for the man to be alone. I will make a helper suitable for him.”</a:t>
            </a:r>
          </a:p>
          <a:p>
            <a:pPr marL="64008" indent="0" algn="ctr" eaLnBrk="1" hangingPunct="1">
              <a:buClr>
                <a:srgbClr val="37E707"/>
              </a:buClr>
              <a:buNone/>
            </a:pPr>
            <a:r>
              <a:rPr lang="en-US" sz="2800" dirty="0" smtClean="0">
                <a:latin typeface="Arial" pitchFamily="34" charset="0"/>
                <a:cs typeface="Arial" pitchFamily="34" charset="0"/>
              </a:rPr>
              <a:t> </a:t>
            </a:r>
            <a:endParaRPr lang="en-US" sz="2800" dirty="0">
              <a:latin typeface="Arial" pitchFamily="34" charset="0"/>
              <a:cs typeface="Arial" pitchFamily="34" charset="0"/>
            </a:endParaRPr>
          </a:p>
          <a:p>
            <a:pPr eaLnBrk="1" hangingPunct="1">
              <a:buClr>
                <a:schemeClr val="accent4"/>
              </a:buClr>
              <a:buFont typeface="Wingdings" pitchFamily="2" charset="2"/>
              <a:buChar char="§"/>
            </a:pPr>
            <a:endParaRPr lang="en-US" dirty="0" smtClean="0">
              <a:latin typeface="Arial" charset="0"/>
              <a:cs typeface="Arial" charset="0"/>
            </a:endParaRPr>
          </a:p>
          <a:p>
            <a:pPr eaLnBrk="1" hangingPunct="1">
              <a:buFont typeface="Wingdings 2" pitchFamily="18" charset="2"/>
              <a:buNone/>
            </a:pPr>
            <a:endParaRPr lang="en-US" dirty="0" smtClean="0">
              <a:latin typeface="Arial" charset="0"/>
              <a:cs typeface="Arial" charset="0"/>
            </a:endParaRPr>
          </a:p>
          <a:p>
            <a:pPr eaLnBrk="1" hangingPunct="1"/>
            <a:endParaRPr lang="en-US" dirty="0" smtClean="0"/>
          </a:p>
        </p:txBody>
      </p:sp>
    </p:spTree>
    <p:extLst>
      <p:ext uri="{BB962C8B-B14F-4D97-AF65-F5344CB8AC3E}">
        <p14:creationId xmlns:p14="http://schemas.microsoft.com/office/powerpoint/2010/main" val="69144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267494"/>
            <a:ext cx="8991600" cy="1399032"/>
          </a:xfrm>
        </p:spPr>
        <p:txBody>
          <a:bodyPr/>
          <a:lstStyle/>
          <a:p>
            <a:pPr algn="ctr" eaLnBrk="1" hangingPunct="1"/>
            <a:r>
              <a:rPr lang="en-US" dirty="0" smtClean="0">
                <a:solidFill>
                  <a:srgbClr val="37E707"/>
                </a:solidFill>
              </a:rPr>
              <a:t>TGPA Biblical View</a:t>
            </a:r>
            <a:r>
              <a:rPr lang="en-US" dirty="0" smtClean="0">
                <a:solidFill>
                  <a:srgbClr val="FFFF99"/>
                </a:solidFill>
              </a:rPr>
              <a:t> </a:t>
            </a:r>
          </a:p>
        </p:txBody>
      </p:sp>
      <p:sp>
        <p:nvSpPr>
          <p:cNvPr id="3" name="Content Placeholder 2"/>
          <p:cNvSpPr>
            <a:spLocks noGrp="1"/>
          </p:cNvSpPr>
          <p:nvPr>
            <p:ph idx="1"/>
          </p:nvPr>
        </p:nvSpPr>
        <p:spPr>
          <a:xfrm>
            <a:off x="533400" y="1524000"/>
            <a:ext cx="7848600" cy="4724400"/>
          </a:xfrm>
        </p:spPr>
        <p:txBody>
          <a:bodyPr>
            <a:normAutofit/>
          </a:bodyPr>
          <a:lstStyle/>
          <a:p>
            <a:pPr eaLnBrk="1" hangingPunct="1">
              <a:buClr>
                <a:srgbClr val="37E707"/>
              </a:buClr>
              <a:buFont typeface="Wingdings" pitchFamily="2" charset="2"/>
              <a:buChar char="§"/>
            </a:pPr>
            <a:r>
              <a:rPr lang="en-US" sz="2800" dirty="0" smtClean="0">
                <a:cs typeface="Arial" pitchFamily="34" charset="0"/>
              </a:rPr>
              <a:t>Homosexuality in a committed, monogamous</a:t>
            </a:r>
            <a:r>
              <a:rPr lang="en-US" sz="2800" b="1" dirty="0" smtClean="0">
                <a:cs typeface="Arial" pitchFamily="34" charset="0"/>
              </a:rPr>
              <a:t> </a:t>
            </a:r>
            <a:r>
              <a:rPr lang="en-US" sz="2800" dirty="0" smtClean="0">
                <a:cs typeface="Arial" pitchFamily="34" charset="0"/>
              </a:rPr>
              <a:t>relationship between two adults is not sinful.</a:t>
            </a:r>
          </a:p>
          <a:p>
            <a:pPr marL="64008" indent="0" eaLnBrk="1" hangingPunct="1">
              <a:buClr>
                <a:srgbClr val="37E707"/>
              </a:buClr>
              <a:buNone/>
            </a:pPr>
            <a:endParaRPr lang="en-US" sz="2800" dirty="0" smtClean="0">
              <a:cs typeface="Arial" pitchFamily="34" charset="0"/>
            </a:endParaRPr>
          </a:p>
          <a:p>
            <a:pPr eaLnBrk="1" hangingPunct="1">
              <a:buClr>
                <a:srgbClr val="37E707"/>
              </a:buClr>
              <a:buFont typeface="Wingdings" pitchFamily="2" charset="2"/>
              <a:buChar char="§"/>
            </a:pPr>
            <a:r>
              <a:rPr lang="en-US" sz="2800" dirty="0" smtClean="0">
                <a:cs typeface="Arial" pitchFamily="34" charset="0"/>
              </a:rPr>
              <a:t>Adultery &amp; fornication are sexual sins for both homosexuals and heterosexuals.</a:t>
            </a:r>
          </a:p>
          <a:p>
            <a:pPr marL="64008" indent="0" eaLnBrk="1" hangingPunct="1">
              <a:buClr>
                <a:schemeClr val="accent4"/>
              </a:buClr>
              <a:buNone/>
            </a:pPr>
            <a:endParaRPr lang="en-US" dirty="0" smtClean="0">
              <a:latin typeface="Arial" charset="0"/>
              <a:cs typeface="Arial" charset="0"/>
            </a:endParaRPr>
          </a:p>
          <a:p>
            <a:pPr eaLnBrk="1" hangingPunct="1">
              <a:buFont typeface="Wingdings 2" pitchFamily="18" charset="2"/>
              <a:buNone/>
            </a:pPr>
            <a:endParaRPr lang="en-US" dirty="0" smtClean="0">
              <a:latin typeface="Arial" charset="0"/>
              <a:cs typeface="Arial" charset="0"/>
            </a:endParaRPr>
          </a:p>
          <a:p>
            <a:pPr eaLnBrk="1" hangingPunct="1"/>
            <a:endParaRPr lang="en-US" dirty="0" smtClean="0"/>
          </a:p>
        </p:txBody>
      </p:sp>
    </p:spTree>
    <p:extLst>
      <p:ext uri="{BB962C8B-B14F-4D97-AF65-F5344CB8AC3E}">
        <p14:creationId xmlns:p14="http://schemas.microsoft.com/office/powerpoint/2010/main" val="306516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dirty="0" smtClean="0">
                <a:solidFill>
                  <a:srgbClr val="37E707"/>
                </a:solidFill>
              </a:rPr>
              <a:t>What Did Jesus Say About Homosexuality?</a:t>
            </a:r>
            <a:endParaRPr lang="en-US" dirty="0">
              <a:solidFill>
                <a:srgbClr val="37E707"/>
              </a:solidFill>
            </a:endParaRPr>
          </a:p>
        </p:txBody>
      </p:sp>
      <p:sp>
        <p:nvSpPr>
          <p:cNvPr id="3" name="Content Placeholder 2"/>
          <p:cNvSpPr>
            <a:spLocks noGrp="1"/>
          </p:cNvSpPr>
          <p:nvPr>
            <p:ph idx="1"/>
          </p:nvPr>
        </p:nvSpPr>
        <p:spPr>
          <a:xfrm>
            <a:off x="0" y="1828800"/>
            <a:ext cx="8915400" cy="4876800"/>
          </a:xfrm>
        </p:spPr>
        <p:txBody>
          <a:bodyPr>
            <a:normAutofit fontScale="92500" lnSpcReduction="20000"/>
          </a:bodyPr>
          <a:lstStyle/>
          <a:p>
            <a:pPr marL="64008" indent="0" eaLnBrk="1" fontAlgn="auto" hangingPunct="1">
              <a:lnSpc>
                <a:spcPct val="90000"/>
              </a:lnSpc>
              <a:spcAft>
                <a:spcPts val="0"/>
              </a:spcAft>
              <a:buClr>
                <a:srgbClr val="37E707"/>
              </a:buClr>
              <a:buNone/>
              <a:defRPr/>
            </a:pPr>
            <a:endParaRPr lang="en-US" sz="1600" dirty="0" smtClean="0">
              <a:cs typeface="Arial" pitchFamily="34" charset="0"/>
            </a:endParaRPr>
          </a:p>
          <a:p>
            <a:pPr eaLnBrk="1" fontAlgn="auto" hangingPunct="1">
              <a:lnSpc>
                <a:spcPct val="90000"/>
              </a:lnSpc>
              <a:spcAft>
                <a:spcPts val="0"/>
              </a:spcAft>
              <a:buClr>
                <a:srgbClr val="37E707"/>
              </a:buClr>
              <a:buFont typeface="Wingdings" pitchFamily="2" charset="2"/>
              <a:buChar char="§"/>
              <a:defRPr/>
            </a:pPr>
            <a:r>
              <a:rPr lang="en-US" dirty="0" smtClean="0">
                <a:cs typeface="Arial" pitchFamily="34" charset="0"/>
              </a:rPr>
              <a:t>Absolutely Nothing!</a:t>
            </a:r>
          </a:p>
          <a:p>
            <a:pPr eaLnBrk="1" fontAlgn="auto" hangingPunct="1">
              <a:lnSpc>
                <a:spcPct val="90000"/>
              </a:lnSpc>
              <a:spcAft>
                <a:spcPts val="0"/>
              </a:spcAft>
              <a:buClr>
                <a:srgbClr val="37E707"/>
              </a:buClr>
              <a:buFont typeface="Wingdings" pitchFamily="2" charset="2"/>
              <a:buChar char="§"/>
              <a:defRPr/>
            </a:pPr>
            <a:r>
              <a:rPr lang="en-US" dirty="0" smtClean="0">
                <a:cs typeface="Arial" pitchFamily="34" charset="0"/>
              </a:rPr>
              <a:t>All O.T. Prophets are silent about homosexuality. </a:t>
            </a:r>
          </a:p>
          <a:p>
            <a:pPr eaLnBrk="1" fontAlgn="auto" hangingPunct="1">
              <a:lnSpc>
                <a:spcPct val="90000"/>
              </a:lnSpc>
              <a:spcAft>
                <a:spcPts val="0"/>
              </a:spcAft>
              <a:buClr>
                <a:srgbClr val="37E707"/>
              </a:buClr>
              <a:buFont typeface="Wingdings" pitchFamily="2" charset="2"/>
              <a:buChar char="§"/>
              <a:defRPr/>
            </a:pPr>
            <a:r>
              <a:rPr lang="en-US" kern="2000" dirty="0" smtClean="0">
                <a:cs typeface="Arial" pitchFamily="34" charset="0"/>
              </a:rPr>
              <a:t>Only 6 verses of The Bibles 31,000 refer to same-sex behavior in any way.</a:t>
            </a:r>
          </a:p>
          <a:p>
            <a:pPr marL="64008" indent="0" eaLnBrk="1" fontAlgn="auto" hangingPunct="1">
              <a:lnSpc>
                <a:spcPct val="90000"/>
              </a:lnSpc>
              <a:spcAft>
                <a:spcPts val="0"/>
              </a:spcAft>
              <a:buClr>
                <a:srgbClr val="37E707"/>
              </a:buClr>
              <a:buNone/>
              <a:defRPr/>
            </a:pPr>
            <a:endParaRPr lang="en-US" kern="2000" dirty="0" smtClean="0">
              <a:cs typeface="Arial" pitchFamily="34" charset="0"/>
            </a:endParaRPr>
          </a:p>
          <a:p>
            <a:pPr marL="514350" indent="-514350">
              <a:buClr>
                <a:schemeClr val="tx1"/>
              </a:buClr>
              <a:buFont typeface="+mj-lt"/>
              <a:buAutoNum type="arabicPeriod"/>
              <a:defRPr/>
            </a:pPr>
            <a:r>
              <a:rPr lang="en-US" sz="2800" i="1" dirty="0" smtClean="0">
                <a:cs typeface="Arial" pitchFamily="34" charset="0"/>
              </a:rPr>
              <a:t>1 Kings 14:24 </a:t>
            </a:r>
            <a:r>
              <a:rPr lang="en-US" sz="2800" i="1" dirty="0">
                <a:cs typeface="Arial" pitchFamily="34" charset="0"/>
              </a:rPr>
              <a:t>	 </a:t>
            </a:r>
            <a:r>
              <a:rPr lang="en-US" sz="2800" i="1" dirty="0" smtClean="0">
                <a:solidFill>
                  <a:srgbClr val="FFFF99"/>
                </a:solidFill>
                <a:cs typeface="Arial" pitchFamily="34" charset="0"/>
              </a:rPr>
              <a:t>“</a:t>
            </a:r>
            <a:r>
              <a:rPr lang="en-US" sz="2800" i="1" dirty="0" err="1" smtClean="0">
                <a:solidFill>
                  <a:srgbClr val="FFFF99"/>
                </a:solidFill>
                <a:cs typeface="Arial" pitchFamily="34" charset="0"/>
              </a:rPr>
              <a:t>Sodmites</a:t>
            </a:r>
            <a:r>
              <a:rPr lang="en-US" sz="2800" i="1" dirty="0" smtClean="0">
                <a:solidFill>
                  <a:srgbClr val="FFFF99"/>
                </a:solidFill>
                <a:cs typeface="Arial" pitchFamily="34" charset="0"/>
              </a:rPr>
              <a:t>”</a:t>
            </a:r>
            <a:endParaRPr lang="en-US" sz="2800" i="1" dirty="0">
              <a:solidFill>
                <a:srgbClr val="FFFF99"/>
              </a:solidFill>
              <a:cs typeface="Arial" pitchFamily="34" charset="0"/>
            </a:endParaRPr>
          </a:p>
          <a:p>
            <a:pPr marL="514350" indent="-514350">
              <a:buClr>
                <a:schemeClr val="tx1"/>
              </a:buClr>
              <a:buFont typeface="+mj-lt"/>
              <a:buAutoNum type="arabicPeriod"/>
              <a:defRPr/>
            </a:pPr>
            <a:r>
              <a:rPr lang="en-US" sz="2800" i="1" dirty="0" smtClean="0">
                <a:cs typeface="Arial" pitchFamily="34" charset="0"/>
              </a:rPr>
              <a:t>Lev. 18:22</a:t>
            </a:r>
            <a:r>
              <a:rPr lang="en-US" sz="2800" i="1" dirty="0">
                <a:cs typeface="Arial" pitchFamily="34" charset="0"/>
              </a:rPr>
              <a:t>	 </a:t>
            </a:r>
            <a:r>
              <a:rPr lang="en-US" sz="2800" i="1" dirty="0" smtClean="0">
                <a:solidFill>
                  <a:srgbClr val="FFFF99"/>
                </a:solidFill>
                <a:cs typeface="Arial" pitchFamily="34" charset="0"/>
              </a:rPr>
              <a:t>“Abomination”</a:t>
            </a:r>
            <a:endParaRPr lang="en-US" sz="2800" i="1" dirty="0">
              <a:solidFill>
                <a:srgbClr val="FFFF99"/>
              </a:solidFill>
              <a:cs typeface="Arial" pitchFamily="34" charset="0"/>
            </a:endParaRPr>
          </a:p>
          <a:p>
            <a:pPr marL="514350" indent="-514350">
              <a:buClr>
                <a:schemeClr val="tx1"/>
              </a:buClr>
              <a:buFont typeface="+mj-lt"/>
              <a:buAutoNum type="arabicPeriod"/>
              <a:defRPr/>
            </a:pPr>
            <a:r>
              <a:rPr lang="en-US" sz="2800" i="1" dirty="0">
                <a:cs typeface="Arial" pitchFamily="34" charset="0"/>
              </a:rPr>
              <a:t>Gen. </a:t>
            </a:r>
            <a:r>
              <a:rPr lang="en-US" sz="2800" i="1" dirty="0" smtClean="0">
                <a:cs typeface="Arial" pitchFamily="34" charset="0"/>
              </a:rPr>
              <a:t>19:1-5    </a:t>
            </a:r>
            <a:r>
              <a:rPr lang="en-US" sz="2800" i="1" dirty="0">
                <a:cs typeface="Arial" pitchFamily="34" charset="0"/>
              </a:rPr>
              <a:t>	</a:t>
            </a:r>
            <a:r>
              <a:rPr lang="en-US" sz="2800" i="1" dirty="0">
                <a:solidFill>
                  <a:srgbClr val="FFFF99"/>
                </a:solidFill>
                <a:cs typeface="Arial" pitchFamily="34" charset="0"/>
              </a:rPr>
              <a:t>“Sodom and Gomorrah</a:t>
            </a:r>
            <a:r>
              <a:rPr lang="en-US" sz="2800" i="1" dirty="0" smtClean="0">
                <a:solidFill>
                  <a:srgbClr val="FFFF99"/>
                </a:solidFill>
                <a:cs typeface="Arial" pitchFamily="34" charset="0"/>
              </a:rPr>
              <a:t>”</a:t>
            </a:r>
            <a:endParaRPr lang="en-US" sz="2800" i="1" dirty="0">
              <a:solidFill>
                <a:srgbClr val="FFFF99"/>
              </a:solidFill>
              <a:cs typeface="Arial" pitchFamily="34" charset="0"/>
            </a:endParaRPr>
          </a:p>
          <a:p>
            <a:pPr marL="514350" indent="-514350">
              <a:buClr>
                <a:schemeClr val="tx1"/>
              </a:buClr>
              <a:buFont typeface="+mj-lt"/>
              <a:buAutoNum type="arabicPeriod"/>
              <a:defRPr/>
            </a:pPr>
            <a:r>
              <a:rPr lang="en-US" sz="2800" i="1" dirty="0">
                <a:cs typeface="Arial" pitchFamily="34" charset="0"/>
              </a:rPr>
              <a:t>1 Cor</a:t>
            </a:r>
            <a:r>
              <a:rPr lang="en-US" sz="2800" i="1" dirty="0" smtClean="0">
                <a:cs typeface="Arial" pitchFamily="34" charset="0"/>
              </a:rPr>
              <a:t>. </a:t>
            </a:r>
            <a:r>
              <a:rPr lang="en-US" sz="2800" i="1" dirty="0">
                <a:cs typeface="Arial" pitchFamily="34" charset="0"/>
              </a:rPr>
              <a:t>6:9-10 	</a:t>
            </a:r>
            <a:r>
              <a:rPr lang="en-US" sz="2800" i="1" dirty="0">
                <a:solidFill>
                  <a:srgbClr val="FFFF99"/>
                </a:solidFill>
                <a:cs typeface="Arial" pitchFamily="34" charset="0"/>
              </a:rPr>
              <a:t>“ </a:t>
            </a:r>
            <a:r>
              <a:rPr lang="en-US" sz="2800" i="1" dirty="0" err="1">
                <a:solidFill>
                  <a:srgbClr val="FFFF99"/>
                </a:solidFill>
                <a:cs typeface="Arial" pitchFamily="34" charset="0"/>
              </a:rPr>
              <a:t>malakoi</a:t>
            </a:r>
            <a:r>
              <a:rPr lang="en-US" sz="2800" i="1" dirty="0">
                <a:solidFill>
                  <a:srgbClr val="FFFF99"/>
                </a:solidFill>
                <a:cs typeface="Arial" pitchFamily="34" charset="0"/>
              </a:rPr>
              <a:t> &amp; </a:t>
            </a:r>
            <a:r>
              <a:rPr lang="en-US" sz="2800" i="1" dirty="0" err="1">
                <a:solidFill>
                  <a:srgbClr val="FFFF99"/>
                </a:solidFill>
                <a:cs typeface="Arial" pitchFamily="34" charset="0"/>
              </a:rPr>
              <a:t>arsenokoitai</a:t>
            </a:r>
            <a:r>
              <a:rPr lang="en-US" sz="2800" i="1" dirty="0">
                <a:solidFill>
                  <a:srgbClr val="FFFF99"/>
                </a:solidFill>
                <a:cs typeface="Arial" pitchFamily="34" charset="0"/>
              </a:rPr>
              <a:t>”</a:t>
            </a:r>
          </a:p>
          <a:p>
            <a:pPr marL="514350" indent="-514350">
              <a:buClr>
                <a:schemeClr val="tx1"/>
              </a:buClr>
              <a:buFont typeface="+mj-lt"/>
              <a:buAutoNum type="arabicPeriod"/>
              <a:defRPr/>
            </a:pPr>
            <a:r>
              <a:rPr lang="en-US" sz="2800" i="1" dirty="0">
                <a:cs typeface="Arial" pitchFamily="34" charset="0"/>
              </a:rPr>
              <a:t>1 </a:t>
            </a:r>
            <a:r>
              <a:rPr lang="en-US" sz="2800" i="1" dirty="0" smtClean="0">
                <a:cs typeface="Arial" pitchFamily="34" charset="0"/>
              </a:rPr>
              <a:t>Tim.1:9-10   </a:t>
            </a:r>
            <a:r>
              <a:rPr lang="en-US" sz="2800" i="1" dirty="0">
                <a:cs typeface="Arial" pitchFamily="34" charset="0"/>
              </a:rPr>
              <a:t>	</a:t>
            </a:r>
            <a:r>
              <a:rPr lang="en-US" sz="2800" i="1" dirty="0">
                <a:solidFill>
                  <a:srgbClr val="FFFF99"/>
                </a:solidFill>
                <a:cs typeface="Arial" pitchFamily="34" charset="0"/>
              </a:rPr>
              <a:t>“ </a:t>
            </a:r>
            <a:r>
              <a:rPr lang="en-US" sz="2800" i="1" dirty="0" err="1">
                <a:solidFill>
                  <a:srgbClr val="FFFF99"/>
                </a:solidFill>
                <a:cs typeface="Arial" pitchFamily="34" charset="0"/>
              </a:rPr>
              <a:t>malakoi</a:t>
            </a:r>
            <a:r>
              <a:rPr lang="en-US" sz="2800" i="1" dirty="0">
                <a:solidFill>
                  <a:srgbClr val="FFFF99"/>
                </a:solidFill>
                <a:cs typeface="Arial" pitchFamily="34" charset="0"/>
              </a:rPr>
              <a:t> &amp; </a:t>
            </a:r>
            <a:r>
              <a:rPr lang="en-US" sz="2800" i="1" dirty="0" err="1">
                <a:solidFill>
                  <a:srgbClr val="FFFF99"/>
                </a:solidFill>
                <a:cs typeface="Arial" pitchFamily="34" charset="0"/>
              </a:rPr>
              <a:t>arsenokoitai</a:t>
            </a:r>
            <a:r>
              <a:rPr lang="en-US" sz="2800" i="1" dirty="0">
                <a:solidFill>
                  <a:srgbClr val="FFFF99"/>
                </a:solidFill>
                <a:cs typeface="Arial" pitchFamily="34" charset="0"/>
              </a:rPr>
              <a:t>”</a:t>
            </a:r>
          </a:p>
          <a:p>
            <a:pPr marL="514350" indent="-514350">
              <a:buClr>
                <a:schemeClr val="tx1"/>
              </a:buClr>
              <a:buFont typeface="+mj-lt"/>
              <a:buAutoNum type="arabicPeriod"/>
              <a:defRPr/>
            </a:pPr>
            <a:r>
              <a:rPr lang="en-US" sz="2800" i="1" dirty="0" smtClean="0">
                <a:cs typeface="Arial" pitchFamily="34" charset="0"/>
              </a:rPr>
              <a:t>Rom. 1:21 </a:t>
            </a:r>
            <a:r>
              <a:rPr lang="en-US" sz="2800" i="1" dirty="0">
                <a:cs typeface="Arial" pitchFamily="34" charset="0"/>
              </a:rPr>
              <a:t>	 </a:t>
            </a:r>
            <a:r>
              <a:rPr lang="en-US" sz="2800" i="1" dirty="0">
                <a:solidFill>
                  <a:srgbClr val="FFFF99"/>
                </a:solidFill>
                <a:cs typeface="Arial" pitchFamily="34" charset="0"/>
              </a:rPr>
              <a:t>“unnatural </a:t>
            </a:r>
            <a:r>
              <a:rPr lang="en-US" sz="2800" i="1" dirty="0" smtClean="0">
                <a:solidFill>
                  <a:srgbClr val="FFFF99"/>
                </a:solidFill>
                <a:cs typeface="Arial" pitchFamily="34" charset="0"/>
              </a:rPr>
              <a:t>affections”</a:t>
            </a:r>
            <a:endParaRPr lang="en-US" kern="2000" dirty="0" smtClean="0">
              <a:solidFill>
                <a:srgbClr val="FFFF99"/>
              </a:solidFill>
              <a:cs typeface="Arial" pitchFamily="34" charset="0"/>
            </a:endParaRPr>
          </a:p>
          <a:p>
            <a:pPr marL="0" indent="0" eaLnBrk="1" fontAlgn="auto" hangingPunct="1">
              <a:lnSpc>
                <a:spcPct val="90000"/>
              </a:lnSpc>
              <a:spcAft>
                <a:spcPts val="0"/>
              </a:spcAft>
              <a:buNone/>
              <a:defRPr/>
            </a:pPr>
            <a:endParaRPr lang="en-US" kern="2000" dirty="0" smtClean="0">
              <a:latin typeface="Arial" pitchFamily="34" charset="0"/>
              <a:cs typeface="Arial" pitchFamily="34" charset="0"/>
            </a:endParaRPr>
          </a:p>
          <a:p>
            <a:pPr marL="0" indent="0" eaLnBrk="1" fontAlgn="auto" hangingPunct="1">
              <a:lnSpc>
                <a:spcPct val="90000"/>
              </a:lnSpc>
              <a:spcAft>
                <a:spcPts val="0"/>
              </a:spcAft>
              <a:buNone/>
              <a:defRPr/>
            </a:pPr>
            <a:endParaRPr lang="en-US" kern="2000" dirty="0" smtClean="0">
              <a:latin typeface="Arial" pitchFamily="34" charset="0"/>
              <a:cs typeface="Arial" pitchFamily="34" charset="0"/>
            </a:endParaRPr>
          </a:p>
          <a:p>
            <a:pPr marL="274320" indent="-274320" eaLnBrk="1" fontAlgn="auto" hangingPunct="1">
              <a:lnSpc>
                <a:spcPct val="90000"/>
              </a:lnSpc>
              <a:spcAft>
                <a:spcPts val="0"/>
              </a:spcAft>
              <a:buFont typeface="Wingdings 2"/>
              <a:buChar char=""/>
              <a:defRPr/>
            </a:pPr>
            <a:endParaRPr lang="en-US" kern="2000" dirty="0" smtClean="0">
              <a:latin typeface="Arial" pitchFamily="34" charset="0"/>
              <a:cs typeface="Arial" pitchFamily="34" charset="0"/>
            </a:endParaRPr>
          </a:p>
        </p:txBody>
      </p:sp>
    </p:spTree>
    <p:extLst>
      <p:ext uri="{BB962C8B-B14F-4D97-AF65-F5344CB8AC3E}">
        <p14:creationId xmlns:p14="http://schemas.microsoft.com/office/powerpoint/2010/main" val="55539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normAutofit/>
          </a:bodyPr>
          <a:lstStyle/>
          <a:p>
            <a:pPr algn="ctr" eaLnBrk="1" fontAlgn="auto" hangingPunct="1">
              <a:spcAft>
                <a:spcPts val="0"/>
              </a:spcAft>
              <a:defRPr/>
            </a:pPr>
            <a:r>
              <a:rPr lang="en-US" dirty="0" smtClean="0">
                <a:solidFill>
                  <a:srgbClr val="FFFF99"/>
                </a:solidFill>
                <a:cs typeface="Arial" pitchFamily="34" charset="0"/>
              </a:rPr>
              <a:t>Biblical Translations </a:t>
            </a:r>
            <a:endParaRPr lang="en-US" dirty="0">
              <a:solidFill>
                <a:srgbClr val="FFFF99"/>
              </a:solidFill>
            </a:endParaRPr>
          </a:p>
        </p:txBody>
      </p:sp>
      <p:sp>
        <p:nvSpPr>
          <p:cNvPr id="3" name="Content Placeholder 2"/>
          <p:cNvSpPr>
            <a:spLocks noGrp="1"/>
          </p:cNvSpPr>
          <p:nvPr>
            <p:ph idx="1"/>
          </p:nvPr>
        </p:nvSpPr>
        <p:spPr>
          <a:xfrm>
            <a:off x="301625" y="1295400"/>
            <a:ext cx="7851775" cy="5486400"/>
          </a:xfrm>
        </p:spPr>
        <p:txBody>
          <a:bodyPr>
            <a:normAutofit/>
          </a:bodyPr>
          <a:lstStyle/>
          <a:p>
            <a:pPr eaLnBrk="1" hangingPunct="1">
              <a:buClr>
                <a:srgbClr val="37E707"/>
              </a:buClr>
              <a:buFont typeface="Wingdings" pitchFamily="2" charset="2"/>
              <a:buChar char="§"/>
            </a:pPr>
            <a:r>
              <a:rPr lang="en-US" sz="2400" dirty="0" smtClean="0">
                <a:cs typeface="Arial" charset="0"/>
              </a:rPr>
              <a:t>TGPA – Original Manuscripts are the inerrant Word of God.</a:t>
            </a:r>
          </a:p>
          <a:p>
            <a:pPr eaLnBrk="1" hangingPunct="1">
              <a:buClr>
                <a:srgbClr val="37E707"/>
              </a:buClr>
              <a:buFont typeface="Wingdings" pitchFamily="2" charset="2"/>
              <a:buChar char="§"/>
            </a:pPr>
            <a:r>
              <a:rPr lang="en-US" sz="2400" dirty="0" smtClean="0">
                <a:cs typeface="Arial" charset="0"/>
              </a:rPr>
              <a:t>No such thing as a word-for-word translation.</a:t>
            </a:r>
          </a:p>
          <a:p>
            <a:pPr eaLnBrk="1" hangingPunct="1">
              <a:buClr>
                <a:srgbClr val="37E707"/>
              </a:buClr>
              <a:buFont typeface="Wingdings" pitchFamily="2" charset="2"/>
              <a:buChar char="§"/>
            </a:pPr>
            <a:r>
              <a:rPr lang="en-US" sz="2400" dirty="0" smtClean="0">
                <a:cs typeface="Arial" charset="0"/>
              </a:rPr>
              <a:t>When you translate from one language to another there is always some degree of interpretation. </a:t>
            </a:r>
          </a:p>
          <a:p>
            <a:pPr eaLnBrk="1" hangingPunct="1">
              <a:buClr>
                <a:srgbClr val="37E707"/>
              </a:buClr>
              <a:buFont typeface="Wingdings" pitchFamily="2" charset="2"/>
              <a:buChar char="§"/>
            </a:pPr>
            <a:r>
              <a:rPr lang="en-US" sz="2400" dirty="0" smtClean="0">
                <a:cs typeface="Arial" charset="0"/>
              </a:rPr>
              <a:t>Example: Spanish phrase </a:t>
            </a:r>
            <a:r>
              <a:rPr lang="en-US" sz="2400" i="1" dirty="0" smtClean="0">
                <a:solidFill>
                  <a:srgbClr val="FFFF99"/>
                </a:solidFill>
                <a:ea typeface="Verdana" panose="020B0604030504040204" pitchFamily="34" charset="0"/>
                <a:cs typeface="Verdana" panose="020B0604030504040204" pitchFamily="34" charset="0"/>
              </a:rPr>
              <a:t>“¿Como se llama?”</a:t>
            </a:r>
          </a:p>
          <a:p>
            <a:pPr eaLnBrk="1" hangingPunct="1">
              <a:buClr>
                <a:srgbClr val="37E707"/>
              </a:buClr>
              <a:buFont typeface="Wingdings" pitchFamily="2" charset="2"/>
              <a:buChar char="§"/>
            </a:pPr>
            <a:r>
              <a:rPr lang="en-US" sz="2400" dirty="0" smtClean="0">
                <a:cs typeface="Arial" charset="0"/>
              </a:rPr>
              <a:t>Literal English translation is </a:t>
            </a:r>
            <a:r>
              <a:rPr lang="en-US" sz="2400" i="1" dirty="0" smtClean="0">
                <a:solidFill>
                  <a:srgbClr val="FFFF99"/>
                </a:solidFill>
                <a:ea typeface="Verdana" panose="020B0604030504040204" pitchFamily="34" charset="0"/>
                <a:cs typeface="Verdana" panose="020B0604030504040204" pitchFamily="34" charset="0"/>
              </a:rPr>
              <a:t>“How you call?” </a:t>
            </a:r>
          </a:p>
          <a:p>
            <a:pPr eaLnBrk="1" hangingPunct="1">
              <a:buClr>
                <a:srgbClr val="37E707"/>
              </a:buClr>
              <a:buFont typeface="Wingdings" pitchFamily="2" charset="2"/>
              <a:buChar char="§"/>
            </a:pPr>
            <a:r>
              <a:rPr lang="en-US" sz="2400" dirty="0" smtClean="0">
                <a:cs typeface="Arial" charset="0"/>
              </a:rPr>
              <a:t>However, the proper translation would be: </a:t>
            </a:r>
            <a:br>
              <a:rPr lang="en-US" sz="2400" dirty="0" smtClean="0">
                <a:cs typeface="Arial" charset="0"/>
              </a:rPr>
            </a:br>
            <a:r>
              <a:rPr lang="en-US" sz="2400" i="1" dirty="0" smtClean="0">
                <a:solidFill>
                  <a:srgbClr val="FFFF99"/>
                </a:solidFill>
                <a:ea typeface="Verdana" panose="020B0604030504040204" pitchFamily="34" charset="0"/>
                <a:cs typeface="Verdana" panose="020B0604030504040204" pitchFamily="34" charset="0"/>
              </a:rPr>
              <a:t>“What is your name?” </a:t>
            </a:r>
            <a:r>
              <a:rPr lang="en-US" sz="2400" dirty="0" smtClean="0">
                <a:cs typeface="Arial" charset="0"/>
              </a:rPr>
              <a:t>or </a:t>
            </a:r>
            <a:r>
              <a:rPr lang="en-US" sz="2400" i="1" dirty="0" smtClean="0">
                <a:solidFill>
                  <a:srgbClr val="FFFF99"/>
                </a:solidFill>
                <a:ea typeface="Verdana" panose="020B0604030504040204" pitchFamily="34" charset="0"/>
                <a:cs typeface="Verdana" panose="020B0604030504040204" pitchFamily="34" charset="0"/>
              </a:rPr>
              <a:t>“By what name are you called?”</a:t>
            </a:r>
          </a:p>
          <a:p>
            <a:pPr eaLnBrk="1" hangingPunct="1"/>
            <a:endParaRPr lang="en-US" dirty="0" smtClean="0"/>
          </a:p>
        </p:txBody>
      </p:sp>
    </p:spTree>
    <p:extLst>
      <p:ext uri="{BB962C8B-B14F-4D97-AF65-F5344CB8AC3E}">
        <p14:creationId xmlns:p14="http://schemas.microsoft.com/office/powerpoint/2010/main" val="24072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0">
      <a:dk1>
        <a:sysClr val="windowText" lastClr="000000"/>
      </a:dk1>
      <a:lt1>
        <a:sysClr val="window" lastClr="FFFFFF"/>
      </a:lt1>
      <a:dk2>
        <a:srgbClr val="532502"/>
      </a:dk2>
      <a:lt2>
        <a:srgbClr val="E7DEC9"/>
      </a:lt2>
      <a:accent1>
        <a:srgbClr val="84AA33"/>
      </a:accent1>
      <a:accent2>
        <a:srgbClr val="542378"/>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10312</TotalTime>
  <Words>3412</Words>
  <Application>Microsoft Office PowerPoint</Application>
  <PresentationFormat>On-screen Show (4:3)</PresentationFormat>
  <Paragraphs>404</Paragraphs>
  <Slides>54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Batang</vt:lpstr>
      <vt:lpstr>Arial</vt:lpstr>
      <vt:lpstr>Calibri</vt:lpstr>
      <vt:lpstr>Century Gothic</vt:lpstr>
      <vt:lpstr>Courier New</vt:lpstr>
      <vt:lpstr>Tahoma</vt:lpstr>
      <vt:lpstr>Verdana</vt:lpstr>
      <vt:lpstr>Wingdings</vt:lpstr>
      <vt:lpstr>Wingdings 2</vt:lpstr>
      <vt:lpstr>Verve</vt:lpstr>
      <vt:lpstr>PowerPoint Presentation</vt:lpstr>
      <vt:lpstr>WHOSOEVER </vt:lpstr>
      <vt:lpstr>We Each Have A Story   </vt:lpstr>
      <vt:lpstr>PowerPoint Presentation</vt:lpstr>
      <vt:lpstr>Ed &amp; Pastor Keith May 4th - 18 Years</vt:lpstr>
      <vt:lpstr>Is Homosexuality Sinful? </vt:lpstr>
      <vt:lpstr>TGPA Biblical View </vt:lpstr>
      <vt:lpstr>What Did Jesus Say About Homosexuality?</vt:lpstr>
      <vt:lpstr>Biblical Translations </vt:lpstr>
      <vt:lpstr>Biblical Languages</vt:lpstr>
      <vt:lpstr>Bible Translations </vt:lpstr>
      <vt:lpstr>Eisegesis vs Exegesis</vt:lpstr>
      <vt:lpstr>Interpreting The Bible Through Exegesis</vt:lpstr>
      <vt:lpstr>Example of Eisegesis </vt:lpstr>
      <vt:lpstr>Example of Proof-Texting</vt:lpstr>
      <vt:lpstr>Example of Proof-Texting</vt:lpstr>
      <vt:lpstr>“Clobber Scriptures”</vt:lpstr>
      <vt:lpstr>SODOMITES</vt:lpstr>
      <vt:lpstr>KJV /  “Sodomite”</vt:lpstr>
      <vt:lpstr>KJV /  “Sodomite”</vt:lpstr>
      <vt:lpstr>KJV /  “Sodomite”</vt:lpstr>
      <vt:lpstr>LEVITICUS 18  ABOMINATION</vt:lpstr>
      <vt:lpstr>Holiness Code – Lev. 18 - 22</vt:lpstr>
      <vt:lpstr>Holiness Code – Leviticus</vt:lpstr>
      <vt:lpstr>Other Restrictions in Leviticus</vt:lpstr>
      <vt:lpstr>SODOM  &amp; GOMORROAH</vt:lpstr>
      <vt:lpstr>Sodom &amp; Gomorrah Background</vt:lpstr>
      <vt:lpstr>Facts About Sodom</vt:lpstr>
      <vt:lpstr>Facts About Sodom</vt:lpstr>
      <vt:lpstr>Gen 19:1 – 3 (NKJV)</vt:lpstr>
      <vt:lpstr>Gen 19: 4 – 8 (NKJV)</vt:lpstr>
      <vt:lpstr>Gen 19:9-11(NKJV) </vt:lpstr>
      <vt:lpstr>Gen 19: 12-14</vt:lpstr>
      <vt:lpstr>Sodom and Gomorrah </vt:lpstr>
      <vt:lpstr>The Real Sin of Sodom</vt:lpstr>
      <vt:lpstr>The Real Sin of Sodom</vt:lpstr>
      <vt:lpstr>ROMANS  CHAPTER 1</vt:lpstr>
      <vt:lpstr>Romans 1 – Background Info</vt:lpstr>
      <vt:lpstr>Romans 1 – Temple of Cybele</vt:lpstr>
      <vt:lpstr>Romans 1:22-26</vt:lpstr>
      <vt:lpstr>Romans 1:22-26</vt:lpstr>
      <vt:lpstr>Romans 1:28-31</vt:lpstr>
      <vt:lpstr>Romans 1:26</vt:lpstr>
      <vt:lpstr>1 Corinthians 6:9-10 &amp;  1 Timothy 1:9-11  Arsenokoitai &amp; Malakoi  </vt:lpstr>
      <vt:lpstr>Arsenokoitai &amp; Malakoi</vt:lpstr>
      <vt:lpstr>Arsenokoitai</vt:lpstr>
      <vt:lpstr>Greek Word “Arsenokoitai”</vt:lpstr>
      <vt:lpstr>Malakoi</vt:lpstr>
      <vt:lpstr>Malakoi  In Various Translations</vt:lpstr>
      <vt:lpstr>1 Cor. 6:9-10 Malakoi and Arsenokoitai</vt:lpstr>
      <vt:lpstr>Arsenokoitai &amp; Malakoi</vt:lpstr>
      <vt:lpstr>Eunuchs</vt:lpstr>
      <vt:lpstr>Eunuchs</vt:lpstr>
      <vt:lpstr>The Most Important Thing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dc:title>
  <dc:creator>egfossum</dc:creator>
  <cp:lastModifiedBy>Keith Peri</cp:lastModifiedBy>
  <cp:revision>321</cp:revision>
  <dcterms:created xsi:type="dcterms:W3CDTF">2009-08-15T17:18:21Z</dcterms:created>
  <dcterms:modified xsi:type="dcterms:W3CDTF">2015-11-08T14:39:36Z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TC300005451033</vt:lpwstr>
  </property>
</Properties>
</file>